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41"/>
  </p:notesMasterIdLst>
  <p:sldIdLst>
    <p:sldId id="256" r:id="rId3"/>
    <p:sldId id="278" r:id="rId4"/>
    <p:sldId id="284" r:id="rId5"/>
    <p:sldId id="257" r:id="rId6"/>
    <p:sldId id="285" r:id="rId7"/>
    <p:sldId id="258" r:id="rId8"/>
    <p:sldId id="281" r:id="rId9"/>
    <p:sldId id="283" r:id="rId10"/>
    <p:sldId id="286" r:id="rId11"/>
    <p:sldId id="259" r:id="rId12"/>
    <p:sldId id="261" r:id="rId13"/>
    <p:sldId id="260" r:id="rId14"/>
    <p:sldId id="277" r:id="rId15"/>
    <p:sldId id="291" r:id="rId16"/>
    <p:sldId id="262" r:id="rId17"/>
    <p:sldId id="263" r:id="rId18"/>
    <p:sldId id="264" r:id="rId19"/>
    <p:sldId id="292" r:id="rId20"/>
    <p:sldId id="265" r:id="rId21"/>
    <p:sldId id="299" r:id="rId22"/>
    <p:sldId id="311" r:id="rId23"/>
    <p:sldId id="310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271" r:id="rId40"/>
  </p:sldIdLst>
  <p:sldSz cx="9144000" cy="5143500" type="screen16x9"/>
  <p:notesSz cx="6858000" cy="9144000"/>
  <p:embeddedFontLst>
    <p:embeddedFont>
      <p:font typeface="Arimo" panose="020B0604020202020204" charset="0"/>
      <p:regular r:id="rId42"/>
      <p:bold r:id="rId43"/>
      <p:italic r:id="rId44"/>
      <p:boldItalic r:id="rId45"/>
    </p:embeddedFont>
    <p:embeddedFont>
      <p:font typeface="Arimo SemiBold" panose="020B060402020202020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Paytone One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D6D"/>
    <a:srgbClr val="6CA887"/>
    <a:srgbClr val="86BAE5"/>
    <a:srgbClr val="EB6B31"/>
    <a:srgbClr val="ED7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DF23E-34A7-4F33-AA20-6F6A83C6318E}" v="61" dt="2024-09-21T07:57:16.376"/>
  </p1510:revLst>
</p1510:revInfo>
</file>

<file path=ppt/tableStyles.xml><?xml version="1.0" encoding="utf-8"?>
<a:tblStyleLst xmlns:a="http://schemas.openxmlformats.org/drawingml/2006/main" def="{C49A8DA2-4DF7-42E5-9474-2727558F544D}">
  <a:tblStyle styleId="{C49A8DA2-4DF7-42E5-9474-2727558F54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6558" autoAdjust="0"/>
  </p:normalViewPr>
  <p:slideViewPr>
    <p:cSldViewPr snapToGrid="0">
      <p:cViewPr varScale="1">
        <p:scale>
          <a:sx n="154" d="100"/>
          <a:sy n="154" d="100"/>
        </p:scale>
        <p:origin x="378" y="75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רומי דונסקוי" userId="8f21405a-a1ba-4150-9d06-a02065333d0e" providerId="ADAL" clId="{663DF23E-34A7-4F33-AA20-6F6A83C6318E}"/>
    <pc:docChg chg="undo redo custSel addSld delSld modSld">
      <pc:chgData name="רומי דונסקוי" userId="8f21405a-a1ba-4150-9d06-a02065333d0e" providerId="ADAL" clId="{663DF23E-34A7-4F33-AA20-6F6A83C6318E}" dt="2024-09-21T07:57:26.854" v="254" actId="47"/>
      <pc:docMkLst>
        <pc:docMk/>
      </pc:docMkLst>
      <pc:sldChg chg="addSp delSp modSp mod modNotesTx">
        <pc:chgData name="רומי דונסקוי" userId="8f21405a-a1ba-4150-9d06-a02065333d0e" providerId="ADAL" clId="{663DF23E-34A7-4F33-AA20-6F6A83C6318E}" dt="2024-09-21T07:56:46.247" v="247"/>
        <pc:sldMkLst>
          <pc:docMk/>
          <pc:sldMk cId="0" sldId="256"/>
        </pc:sldMkLst>
        <pc:spChg chg="add mod">
          <ac:chgData name="רומי דונסקוי" userId="8f21405a-a1ba-4150-9d06-a02065333d0e" providerId="ADAL" clId="{663DF23E-34A7-4F33-AA20-6F6A83C6318E}" dt="2024-09-21T07:56:38.626" v="246"/>
          <ac:spMkLst>
            <pc:docMk/>
            <pc:sldMk cId="0" sldId="256"/>
            <ac:spMk id="2" creationId="{744D989E-E49E-DC5D-66C7-818DB6732CD4}"/>
          </ac:spMkLst>
        </pc:spChg>
        <pc:spChg chg="mod">
          <ac:chgData name="רומי דונסקוי" userId="8f21405a-a1ba-4150-9d06-a02065333d0e" providerId="ADAL" clId="{663DF23E-34A7-4F33-AA20-6F6A83C6318E}" dt="2024-09-21T07:55:44.033" v="244"/>
          <ac:spMkLst>
            <pc:docMk/>
            <pc:sldMk cId="0" sldId="256"/>
            <ac:spMk id="8" creationId="{866E1E24-B98A-DEF5-4937-4571B03A1B77}"/>
          </ac:spMkLst>
        </pc:spChg>
        <pc:spChg chg="del mod ord topLvl">
          <ac:chgData name="רומי דונסקוי" userId="8f21405a-a1ba-4150-9d06-a02065333d0e" providerId="ADAL" clId="{663DF23E-34A7-4F33-AA20-6F6A83C6318E}" dt="2024-09-21T07:53:40.257" v="219" actId="478"/>
          <ac:spMkLst>
            <pc:docMk/>
            <pc:sldMk cId="0" sldId="256"/>
            <ac:spMk id="9" creationId="{15989419-8CD0-1B6D-B352-A595FA582E51}"/>
          </ac:spMkLst>
        </pc:spChg>
        <pc:grpChg chg="add mod">
          <ac:chgData name="רומי דונסקוי" userId="8f21405a-a1ba-4150-9d06-a02065333d0e" providerId="ADAL" clId="{663DF23E-34A7-4F33-AA20-6F6A83C6318E}" dt="2024-09-21T07:54:26.885" v="243" actId="164"/>
          <ac:grpSpMkLst>
            <pc:docMk/>
            <pc:sldMk cId="0" sldId="256"/>
            <ac:grpSpMk id="4" creationId="{A4836435-9B3B-00AC-830C-F03BEA8EA931}"/>
          </ac:grpSpMkLst>
        </pc:grpChg>
        <pc:grpChg chg="del">
          <ac:chgData name="רומי דונסקוי" userId="8f21405a-a1ba-4150-9d06-a02065333d0e" providerId="ADAL" clId="{663DF23E-34A7-4F33-AA20-6F6A83C6318E}" dt="2024-09-21T07:52:35.430" v="213" actId="165"/>
          <ac:grpSpMkLst>
            <pc:docMk/>
            <pc:sldMk cId="0" sldId="256"/>
            <ac:grpSpMk id="10" creationId="{B3322A56-8300-8FE0-900C-9EC65BCC21E8}"/>
          </ac:grpSpMkLst>
        </pc:grpChg>
        <pc:picChg chg="mod">
          <ac:chgData name="רומי דונסקוי" userId="8f21405a-a1ba-4150-9d06-a02065333d0e" providerId="ADAL" clId="{663DF23E-34A7-4F33-AA20-6F6A83C6318E}" dt="2024-09-21T07:55:50.952" v="245"/>
          <ac:picMkLst>
            <pc:docMk/>
            <pc:sldMk cId="0" sldId="256"/>
            <ac:picMk id="5" creationId="{C09459C7-C116-C08D-9F24-8CFCE216118E}"/>
          </ac:picMkLst>
        </pc:picChg>
        <pc:picChg chg="mod topLvl">
          <ac:chgData name="רומי דונסקוי" userId="8f21405a-a1ba-4150-9d06-a02065333d0e" providerId="ADAL" clId="{663DF23E-34A7-4F33-AA20-6F6A83C6318E}" dt="2024-09-21T07:56:46.247" v="247"/>
          <ac:picMkLst>
            <pc:docMk/>
            <pc:sldMk cId="0" sldId="256"/>
            <ac:picMk id="7" creationId="{B5E821A8-B807-7943-10E7-E1BDDE2FA5E7}"/>
          </ac:picMkLst>
        </pc:picChg>
      </pc:sldChg>
      <pc:sldChg chg="addSp modSp mod modNotesTx">
        <pc:chgData name="רומי דונסקוי" userId="8f21405a-a1ba-4150-9d06-a02065333d0e" providerId="ADAL" clId="{663DF23E-34A7-4F33-AA20-6F6A83C6318E}" dt="2024-09-21T07:47:45.791" v="108" actId="20577"/>
        <pc:sldMkLst>
          <pc:docMk/>
          <pc:sldMk cId="0" sldId="257"/>
        </pc:sldMkLst>
        <pc:spChg chg="add mod">
          <ac:chgData name="רומי דונסקוי" userId="8f21405a-a1ba-4150-9d06-a02065333d0e" providerId="ADAL" clId="{663DF23E-34A7-4F33-AA20-6F6A83C6318E}" dt="2024-09-21T07:47:45.791" v="108" actId="20577"/>
          <ac:spMkLst>
            <pc:docMk/>
            <pc:sldMk cId="0" sldId="257"/>
            <ac:spMk id="5" creationId="{018E003B-64EA-7A78-2142-F2AA575B4764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7:53.477" v="112" actId="20577"/>
        <pc:sldMkLst>
          <pc:docMk/>
          <pc:sldMk cId="0" sldId="258"/>
        </pc:sldMkLst>
        <pc:spChg chg="add mod">
          <ac:chgData name="רומי דונסקוי" userId="8f21405a-a1ba-4150-9d06-a02065333d0e" providerId="ADAL" clId="{663DF23E-34A7-4F33-AA20-6F6A83C6318E}" dt="2024-09-21T07:47:53.477" v="112" actId="20577"/>
          <ac:spMkLst>
            <pc:docMk/>
            <pc:sldMk cId="0" sldId="258"/>
            <ac:spMk id="7" creationId="{C4202DFE-58BF-39E7-6CB1-17884DA12A05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13.241" v="122" actId="14100"/>
        <pc:sldMkLst>
          <pc:docMk/>
          <pc:sldMk cId="0" sldId="259"/>
        </pc:sldMkLst>
        <pc:spChg chg="add mod">
          <ac:chgData name="רומי דונסקוי" userId="8f21405a-a1ba-4150-9d06-a02065333d0e" providerId="ADAL" clId="{663DF23E-34A7-4F33-AA20-6F6A83C6318E}" dt="2024-09-21T07:48:13.241" v="122" actId="14100"/>
          <ac:spMkLst>
            <pc:docMk/>
            <pc:sldMk cId="0" sldId="259"/>
            <ac:spMk id="8" creationId="{A3D34E6E-E134-4BF9-69B5-F43959C2F687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34.186" v="130" actId="14100"/>
        <pc:sldMkLst>
          <pc:docMk/>
          <pc:sldMk cId="0" sldId="260"/>
        </pc:sldMkLst>
        <pc:spChg chg="add mod">
          <ac:chgData name="רומי דונסקוי" userId="8f21405a-a1ba-4150-9d06-a02065333d0e" providerId="ADAL" clId="{663DF23E-34A7-4F33-AA20-6F6A83C6318E}" dt="2024-09-21T07:48:34.186" v="130" actId="14100"/>
          <ac:spMkLst>
            <pc:docMk/>
            <pc:sldMk cId="0" sldId="260"/>
            <ac:spMk id="4" creationId="{5033A85E-86F8-540C-BE09-926651E42C93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21.964" v="126" actId="20577"/>
        <pc:sldMkLst>
          <pc:docMk/>
          <pc:sldMk cId="0" sldId="261"/>
        </pc:sldMkLst>
        <pc:spChg chg="add mod">
          <ac:chgData name="רומי דונסקוי" userId="8f21405a-a1ba-4150-9d06-a02065333d0e" providerId="ADAL" clId="{663DF23E-34A7-4F33-AA20-6F6A83C6318E}" dt="2024-09-21T07:48:21.964" v="126" actId="20577"/>
          <ac:spMkLst>
            <pc:docMk/>
            <pc:sldMk cId="0" sldId="261"/>
            <ac:spMk id="5" creationId="{19359495-A9AB-FDB0-3F04-9A5C8FFB6ABC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9:11.678" v="146" actId="14100"/>
        <pc:sldMkLst>
          <pc:docMk/>
          <pc:sldMk cId="0" sldId="262"/>
        </pc:sldMkLst>
        <pc:spChg chg="add mod">
          <ac:chgData name="רומי דונסקוי" userId="8f21405a-a1ba-4150-9d06-a02065333d0e" providerId="ADAL" clId="{663DF23E-34A7-4F33-AA20-6F6A83C6318E}" dt="2024-09-21T07:49:11.678" v="146" actId="14100"/>
          <ac:spMkLst>
            <pc:docMk/>
            <pc:sldMk cId="0" sldId="262"/>
            <ac:spMk id="7" creationId="{ACCB1340-4C13-6363-8A83-5D127AE776F7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9:19.014" v="150" actId="14100"/>
        <pc:sldMkLst>
          <pc:docMk/>
          <pc:sldMk cId="0" sldId="263"/>
        </pc:sldMkLst>
        <pc:spChg chg="add mod">
          <ac:chgData name="רומי דונסקוי" userId="8f21405a-a1ba-4150-9d06-a02065333d0e" providerId="ADAL" clId="{663DF23E-34A7-4F33-AA20-6F6A83C6318E}" dt="2024-09-21T07:49:19.014" v="150" actId="14100"/>
          <ac:spMkLst>
            <pc:docMk/>
            <pc:sldMk cId="0" sldId="263"/>
            <ac:spMk id="7" creationId="{025D4906-4003-2676-60F9-B5F517A9248C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9:24.918" v="154" actId="14100"/>
        <pc:sldMkLst>
          <pc:docMk/>
          <pc:sldMk cId="0" sldId="264"/>
        </pc:sldMkLst>
        <pc:spChg chg="add mod">
          <ac:chgData name="רומי דונסקוי" userId="8f21405a-a1ba-4150-9d06-a02065333d0e" providerId="ADAL" clId="{663DF23E-34A7-4F33-AA20-6F6A83C6318E}" dt="2024-09-21T07:49:24.918" v="154" actId="14100"/>
          <ac:spMkLst>
            <pc:docMk/>
            <pc:sldMk cId="0" sldId="264"/>
            <ac:spMk id="8" creationId="{71A83508-8527-BEFA-AF1C-0FC77425E4C4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9:39.678" v="162" actId="14100"/>
        <pc:sldMkLst>
          <pc:docMk/>
          <pc:sldMk cId="0" sldId="265"/>
        </pc:sldMkLst>
        <pc:spChg chg="add mod">
          <ac:chgData name="רומי דונסקוי" userId="8f21405a-a1ba-4150-9d06-a02065333d0e" providerId="ADAL" clId="{663DF23E-34A7-4F33-AA20-6F6A83C6318E}" dt="2024-09-21T07:49:39.678" v="162" actId="14100"/>
          <ac:spMkLst>
            <pc:docMk/>
            <pc:sldMk cId="0" sldId="265"/>
            <ac:spMk id="5" creationId="{1DA55935-A09F-EC2E-FE1D-757B58915D35}"/>
          </ac:spMkLst>
        </pc:spChg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0" sldId="266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0" sldId="267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0" sldId="268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0" sldId="270"/>
        </pc:sldMkLst>
      </pc:sldChg>
      <pc:sldChg chg="addSp delSp modSp mod">
        <pc:chgData name="רומי דונסקוי" userId="8f21405a-a1ba-4150-9d06-a02065333d0e" providerId="ADAL" clId="{663DF23E-34A7-4F33-AA20-6F6A83C6318E}" dt="2024-09-21T07:57:16.376" v="250"/>
        <pc:sldMkLst>
          <pc:docMk/>
          <pc:sldMk cId="0" sldId="271"/>
        </pc:sldMkLst>
        <pc:spChg chg="mod">
          <ac:chgData name="רומי דונסקוי" userId="8f21405a-a1ba-4150-9d06-a02065333d0e" providerId="ADAL" clId="{663DF23E-34A7-4F33-AA20-6F6A83C6318E}" dt="2024-09-21T07:52:24.795" v="212" actId="108"/>
          <ac:spMkLst>
            <pc:docMk/>
            <pc:sldMk cId="0" sldId="271"/>
            <ac:spMk id="9" creationId="{717F2AC5-E560-7B62-8AD6-C274D9F1C115}"/>
          </ac:spMkLst>
        </pc:spChg>
        <pc:spChg chg="add mod">
          <ac:chgData name="רומי דונסקוי" userId="8f21405a-a1ba-4150-9d06-a02065333d0e" providerId="ADAL" clId="{663DF23E-34A7-4F33-AA20-6F6A83C6318E}" dt="2024-09-21T07:52:04.249" v="210" actId="14100"/>
          <ac:spMkLst>
            <pc:docMk/>
            <pc:sldMk cId="0" sldId="271"/>
            <ac:spMk id="12" creationId="{DE5466F5-8CE9-FCE0-E93C-B75613929352}"/>
          </ac:spMkLst>
        </pc:spChg>
        <pc:spChg chg="mod">
          <ac:chgData name="רומי דונסקוי" userId="8f21405a-a1ba-4150-9d06-a02065333d0e" providerId="ADAL" clId="{663DF23E-34A7-4F33-AA20-6F6A83C6318E}" dt="2024-09-21T07:57:16.376" v="250"/>
          <ac:spMkLst>
            <pc:docMk/>
            <pc:sldMk cId="0" sldId="271"/>
            <ac:spMk id="13" creationId="{545EE2FC-3BC8-3671-F6F5-349593790F1D}"/>
          </ac:spMkLst>
        </pc:spChg>
        <pc:spChg chg="mod">
          <ac:chgData name="רומי דונסקוי" userId="8f21405a-a1ba-4150-9d06-a02065333d0e" providerId="ADAL" clId="{663DF23E-34A7-4F33-AA20-6F6A83C6318E}" dt="2024-09-21T07:57:16.376" v="250"/>
          <ac:spMkLst>
            <pc:docMk/>
            <pc:sldMk cId="0" sldId="271"/>
            <ac:spMk id="16" creationId="{98BC259E-7957-0E5C-7091-A08BE3032A86}"/>
          </ac:spMkLst>
        </pc:spChg>
        <pc:grpChg chg="del">
          <ac:chgData name="רומי דונסקוי" userId="8f21405a-a1ba-4150-9d06-a02065333d0e" providerId="ADAL" clId="{663DF23E-34A7-4F33-AA20-6F6A83C6318E}" dt="2024-09-21T07:57:13.449" v="248" actId="478"/>
          <ac:grpSpMkLst>
            <pc:docMk/>
            <pc:sldMk cId="0" sldId="271"/>
            <ac:grpSpMk id="4" creationId="{4DDAF14F-F53A-A999-B7C2-ED978C70592D}"/>
          </ac:grpSpMkLst>
        </pc:grpChg>
        <pc:grpChg chg="del">
          <ac:chgData name="רומי דונסקוי" userId="8f21405a-a1ba-4150-9d06-a02065333d0e" providerId="ADAL" clId="{663DF23E-34A7-4F33-AA20-6F6A83C6318E}" dt="2024-09-21T07:57:15.137" v="249" actId="478"/>
          <ac:grpSpMkLst>
            <pc:docMk/>
            <pc:sldMk cId="0" sldId="271"/>
            <ac:grpSpMk id="7" creationId="{61F15525-C46D-E0ED-29F8-AD5ACFEC0702}"/>
          </ac:grpSpMkLst>
        </pc:grpChg>
        <pc:grpChg chg="add mod">
          <ac:chgData name="רומי דונסקוי" userId="8f21405a-a1ba-4150-9d06-a02065333d0e" providerId="ADAL" clId="{663DF23E-34A7-4F33-AA20-6F6A83C6318E}" dt="2024-09-21T07:57:16.376" v="250"/>
          <ac:grpSpMkLst>
            <pc:docMk/>
            <pc:sldMk cId="0" sldId="271"/>
            <ac:grpSpMk id="10" creationId="{D4C40B8D-8406-4648-3CC4-F547F003D4BD}"/>
          </ac:grpSpMkLst>
        </pc:grpChg>
        <pc:grpChg chg="add mod">
          <ac:chgData name="רומי דונסקוי" userId="8f21405a-a1ba-4150-9d06-a02065333d0e" providerId="ADAL" clId="{663DF23E-34A7-4F33-AA20-6F6A83C6318E}" dt="2024-09-21T07:57:16.376" v="250"/>
          <ac:grpSpMkLst>
            <pc:docMk/>
            <pc:sldMk cId="0" sldId="271"/>
            <ac:grpSpMk id="14" creationId="{B615EDD8-FEAA-51CA-6FA1-4EA6D25F65A8}"/>
          </ac:grpSpMkLst>
        </pc:grpChg>
        <pc:picChg chg="mod">
          <ac:chgData name="רומי דונסקוי" userId="8f21405a-a1ba-4150-9d06-a02065333d0e" providerId="ADAL" clId="{663DF23E-34A7-4F33-AA20-6F6A83C6318E}" dt="2024-09-21T07:57:16.376" v="250"/>
          <ac:picMkLst>
            <pc:docMk/>
            <pc:sldMk cId="0" sldId="271"/>
            <ac:picMk id="11" creationId="{779F565F-1EC1-5C36-CBFE-66B80633087F}"/>
          </ac:picMkLst>
        </pc:picChg>
        <pc:picChg chg="mod">
          <ac:chgData name="רומי דונסקוי" userId="8f21405a-a1ba-4150-9d06-a02065333d0e" providerId="ADAL" clId="{663DF23E-34A7-4F33-AA20-6F6A83C6318E}" dt="2024-09-21T07:57:16.376" v="250"/>
          <ac:picMkLst>
            <pc:docMk/>
            <pc:sldMk cId="0" sldId="271"/>
            <ac:picMk id="15" creationId="{73DBBADE-2549-AD08-F16E-A13CF02E69B7}"/>
          </ac:picMkLst>
        </pc:picChg>
      </pc:sldChg>
      <pc:sldChg chg="del">
        <pc:chgData name="רומי דונסקוי" userId="8f21405a-a1ba-4150-9d06-a02065333d0e" providerId="ADAL" clId="{663DF23E-34A7-4F33-AA20-6F6A83C6318E}" dt="2024-09-21T07:33:33.546" v="3" actId="47"/>
        <pc:sldMkLst>
          <pc:docMk/>
          <pc:sldMk cId="0" sldId="272"/>
        </pc:sldMkLst>
      </pc:sldChg>
      <pc:sldChg chg="del">
        <pc:chgData name="רומי דונסקוי" userId="8f21405a-a1ba-4150-9d06-a02065333d0e" providerId="ADAL" clId="{663DF23E-34A7-4F33-AA20-6F6A83C6318E}" dt="2024-09-21T07:33:33.546" v="3" actId="47"/>
        <pc:sldMkLst>
          <pc:docMk/>
          <pc:sldMk cId="0" sldId="273"/>
        </pc:sldMkLst>
      </pc:sldChg>
      <pc:sldChg chg="del">
        <pc:chgData name="רומי דונסקוי" userId="8f21405a-a1ba-4150-9d06-a02065333d0e" providerId="ADAL" clId="{663DF23E-34A7-4F33-AA20-6F6A83C6318E}" dt="2024-09-21T07:33:33.546" v="3" actId="47"/>
        <pc:sldMkLst>
          <pc:docMk/>
          <pc:sldMk cId="1264147520" sldId="275"/>
        </pc:sldMkLst>
      </pc:sldChg>
      <pc:sldChg chg="addSp delSp del mod">
        <pc:chgData name="רומי דונסקוי" userId="8f21405a-a1ba-4150-9d06-a02065333d0e" providerId="ADAL" clId="{663DF23E-34A7-4F33-AA20-6F6A83C6318E}" dt="2024-09-21T07:57:26.854" v="254" actId="47"/>
        <pc:sldMkLst>
          <pc:docMk/>
          <pc:sldMk cId="1358992935" sldId="276"/>
        </pc:sldMkLst>
        <pc:spChg chg="del">
          <ac:chgData name="רומי דונסקוי" userId="8f21405a-a1ba-4150-9d06-a02065333d0e" providerId="ADAL" clId="{663DF23E-34A7-4F33-AA20-6F6A83C6318E}" dt="2024-09-21T07:57:21.553" v="251" actId="478"/>
          <ac:spMkLst>
            <pc:docMk/>
            <pc:sldMk cId="1358992935" sldId="276"/>
            <ac:spMk id="2" creationId="{84B37934-C179-7BD8-A7DC-9ABE55A5F341}"/>
          </ac:spMkLst>
        </pc:spChg>
        <pc:spChg chg="del">
          <ac:chgData name="רומי דונסקוי" userId="8f21405a-a1ba-4150-9d06-a02065333d0e" providerId="ADAL" clId="{663DF23E-34A7-4F33-AA20-6F6A83C6318E}" dt="2024-09-21T07:57:25.160" v="253" actId="478"/>
          <ac:spMkLst>
            <pc:docMk/>
            <pc:sldMk cId="1358992935" sldId="276"/>
            <ac:spMk id="3" creationId="{024CCC28-8CE8-EE1A-B029-01C1136E106C}"/>
          </ac:spMkLst>
        </pc:spChg>
        <pc:spChg chg="add del">
          <ac:chgData name="רומי דונסקוי" userId="8f21405a-a1ba-4150-9d06-a02065333d0e" providerId="ADAL" clId="{663DF23E-34A7-4F33-AA20-6F6A83C6318E}" dt="2024-09-21T07:42:47.820" v="40" actId="478"/>
          <ac:spMkLst>
            <pc:docMk/>
            <pc:sldMk cId="1358992935" sldId="276"/>
            <ac:spMk id="4" creationId="{02333C1E-451C-CAFF-D4DC-03A84504FAA3}"/>
          </ac:spMkLst>
        </pc:spChg>
        <pc:spChg chg="del">
          <ac:chgData name="רומי דונסקוי" userId="8f21405a-a1ba-4150-9d06-a02065333d0e" providerId="ADAL" clId="{663DF23E-34A7-4F33-AA20-6F6A83C6318E}" dt="2024-09-21T07:57:23.186" v="252" actId="478"/>
          <ac:spMkLst>
            <pc:docMk/>
            <pc:sldMk cId="1358992935" sldId="276"/>
            <ac:spMk id="5" creationId="{300F9FF0-2686-4AB2-F2AC-4174597C3C34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52.410" v="138" actId="14100"/>
        <pc:sldMkLst>
          <pc:docMk/>
          <pc:sldMk cId="2085935093" sldId="277"/>
        </pc:sldMkLst>
        <pc:spChg chg="add mod">
          <ac:chgData name="רומי דונסקוי" userId="8f21405a-a1ba-4150-9d06-a02065333d0e" providerId="ADAL" clId="{663DF23E-34A7-4F33-AA20-6F6A83C6318E}" dt="2024-09-21T07:48:52.410" v="138" actId="14100"/>
          <ac:spMkLst>
            <pc:docMk/>
            <pc:sldMk cId="2085935093" sldId="277"/>
            <ac:spMk id="7" creationId="{CE6C4D64-8144-38DA-875B-2169D7E91CE7}"/>
          </ac:spMkLst>
        </pc:spChg>
      </pc:sldChg>
      <pc:sldChg chg="addSp delSp modSp mod modNotesTx">
        <pc:chgData name="רומי דונסקוי" userId="8f21405a-a1ba-4150-9d06-a02065333d0e" providerId="ADAL" clId="{663DF23E-34A7-4F33-AA20-6F6A83C6318E}" dt="2024-09-21T07:47:37.497" v="104" actId="20577"/>
        <pc:sldMkLst>
          <pc:docMk/>
          <pc:sldMk cId="2315626605" sldId="278"/>
        </pc:sldMkLst>
        <pc:spChg chg="mod">
          <ac:chgData name="רומי דונסקוי" userId="8f21405a-a1ba-4150-9d06-a02065333d0e" providerId="ADAL" clId="{663DF23E-34A7-4F33-AA20-6F6A83C6318E}" dt="2024-09-21T07:42:19.933" v="38" actId="1076"/>
          <ac:spMkLst>
            <pc:docMk/>
            <pc:sldMk cId="2315626605" sldId="278"/>
            <ac:spMk id="4" creationId="{736F2FEC-29AB-1C76-FADF-ECE8D56C661C}"/>
          </ac:spMkLst>
        </pc:spChg>
        <pc:spChg chg="mod">
          <ac:chgData name="רומי דונסקוי" userId="8f21405a-a1ba-4150-9d06-a02065333d0e" providerId="ADAL" clId="{663DF23E-34A7-4F33-AA20-6F6A83C6318E}" dt="2024-09-21T07:43:55.513" v="48" actId="1076"/>
          <ac:spMkLst>
            <pc:docMk/>
            <pc:sldMk cId="2315626605" sldId="278"/>
            <ac:spMk id="5" creationId="{E4DAD4E5-7AAE-40DF-1542-603CD5B925C2}"/>
          </ac:spMkLst>
        </pc:spChg>
        <pc:spChg chg="add del mod">
          <ac:chgData name="רומי דונסקוי" userId="8f21405a-a1ba-4150-9d06-a02065333d0e" providerId="ADAL" clId="{663DF23E-34A7-4F33-AA20-6F6A83C6318E}" dt="2024-09-21T07:43:56.763" v="50" actId="767"/>
          <ac:spMkLst>
            <pc:docMk/>
            <pc:sldMk cId="2315626605" sldId="278"/>
            <ac:spMk id="6" creationId="{34BE8847-AA18-CE63-507E-3825F961E776}"/>
          </ac:spMkLst>
        </pc:spChg>
        <pc:spChg chg="add mod">
          <ac:chgData name="רומי דונסקוי" userId="8f21405a-a1ba-4150-9d06-a02065333d0e" providerId="ADAL" clId="{663DF23E-34A7-4F33-AA20-6F6A83C6318E}" dt="2024-09-21T07:47:37.497" v="104" actId="20577"/>
          <ac:spMkLst>
            <pc:docMk/>
            <pc:sldMk cId="2315626605" sldId="278"/>
            <ac:spMk id="8" creationId="{90001EDC-7F59-052B-871E-85403F46AFEF}"/>
          </ac:spMkLst>
        </pc:spChg>
        <pc:spChg chg="mod">
          <ac:chgData name="רומי דונסקוי" userId="8f21405a-a1ba-4150-9d06-a02065333d0e" providerId="ADAL" clId="{663DF23E-34A7-4F33-AA20-6F6A83C6318E}" dt="2024-09-21T07:45:30.748" v="59" actId="2711"/>
          <ac:spMkLst>
            <pc:docMk/>
            <pc:sldMk cId="2315626605" sldId="278"/>
            <ac:spMk id="318" creationId="{00000000-0000-0000-0000-000000000000}"/>
          </ac:spMkLst>
        </pc:spChg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788240639" sldId="280"/>
        </pc:sldMkLst>
      </pc:sldChg>
      <pc:sldChg chg="addSp modSp mod modNotesTx">
        <pc:chgData name="רומי דונסקוי" userId="8f21405a-a1ba-4150-9d06-a02065333d0e" providerId="ADAL" clId="{663DF23E-34A7-4F33-AA20-6F6A83C6318E}" dt="2024-09-21T07:47:58.005" v="114" actId="20577"/>
        <pc:sldMkLst>
          <pc:docMk/>
          <pc:sldMk cId="2342264762" sldId="281"/>
        </pc:sldMkLst>
        <pc:spChg chg="add mod">
          <ac:chgData name="רומי דונסקוי" userId="8f21405a-a1ba-4150-9d06-a02065333d0e" providerId="ADAL" clId="{663DF23E-34A7-4F33-AA20-6F6A83C6318E}" dt="2024-09-21T07:47:58.005" v="114" actId="20577"/>
          <ac:spMkLst>
            <pc:docMk/>
            <pc:sldMk cId="2342264762" sldId="281"/>
            <ac:spMk id="8" creationId="{7EEF8F89-34AE-F935-0A71-AC43B7267E20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01.690" v="116" actId="20577"/>
        <pc:sldMkLst>
          <pc:docMk/>
          <pc:sldMk cId="3161204950" sldId="283"/>
        </pc:sldMkLst>
        <pc:spChg chg="add mod">
          <ac:chgData name="רומי דונסקוי" userId="8f21405a-a1ba-4150-9d06-a02065333d0e" providerId="ADAL" clId="{663DF23E-34A7-4F33-AA20-6F6A83C6318E}" dt="2024-09-21T07:48:01.690" v="116" actId="20577"/>
          <ac:spMkLst>
            <pc:docMk/>
            <pc:sldMk cId="3161204950" sldId="283"/>
            <ac:spMk id="8" creationId="{F5EE2517-024F-FA11-BBC7-ECC12560AD28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7:41.701" v="106" actId="20577"/>
        <pc:sldMkLst>
          <pc:docMk/>
          <pc:sldMk cId="3376076336" sldId="284"/>
        </pc:sldMkLst>
        <pc:spChg chg="mod">
          <ac:chgData name="רומי דונסקוי" userId="8f21405a-a1ba-4150-9d06-a02065333d0e" providerId="ADAL" clId="{663DF23E-34A7-4F33-AA20-6F6A83C6318E}" dt="2024-09-21T07:43:54.459" v="46" actId="1076"/>
          <ac:spMkLst>
            <pc:docMk/>
            <pc:sldMk cId="3376076336" sldId="284"/>
            <ac:spMk id="3" creationId="{54889CEB-FFEC-4D24-264F-C62E5D0C1103}"/>
          </ac:spMkLst>
        </pc:spChg>
        <pc:spChg chg="add mod">
          <ac:chgData name="רומי דונסקוי" userId="8f21405a-a1ba-4150-9d06-a02065333d0e" providerId="ADAL" clId="{663DF23E-34A7-4F33-AA20-6F6A83C6318E}" dt="2024-09-21T07:47:41.701" v="106" actId="20577"/>
          <ac:spMkLst>
            <pc:docMk/>
            <pc:sldMk cId="3376076336" sldId="284"/>
            <ac:spMk id="4" creationId="{23C3A7B8-6824-3389-FFB4-2510A69C20F5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7:49.439" v="110" actId="20577"/>
        <pc:sldMkLst>
          <pc:docMk/>
          <pc:sldMk cId="2727728391" sldId="285"/>
        </pc:sldMkLst>
        <pc:spChg chg="add mod">
          <ac:chgData name="רומי דונסקוי" userId="8f21405a-a1ba-4150-9d06-a02065333d0e" providerId="ADAL" clId="{663DF23E-34A7-4F33-AA20-6F6A83C6318E}" dt="2024-09-21T07:47:49.439" v="110" actId="20577"/>
          <ac:spMkLst>
            <pc:docMk/>
            <pc:sldMk cId="2727728391" sldId="285"/>
            <ac:spMk id="7" creationId="{921FABE6-BBB3-A840-1A12-6BBFD191DA11}"/>
          </ac:spMkLst>
        </pc:spChg>
      </pc:sldChg>
      <pc:sldChg chg="addSp modSp mod modNotesTx">
        <pc:chgData name="רומי דונסקוי" userId="8f21405a-a1ba-4150-9d06-a02065333d0e" providerId="ADAL" clId="{663DF23E-34A7-4F33-AA20-6F6A83C6318E}" dt="2024-09-21T07:48:05.966" v="118" actId="20577"/>
        <pc:sldMkLst>
          <pc:docMk/>
          <pc:sldMk cId="2200463908" sldId="286"/>
        </pc:sldMkLst>
        <pc:spChg chg="add mod">
          <ac:chgData name="רומי דונסקוי" userId="8f21405a-a1ba-4150-9d06-a02065333d0e" providerId="ADAL" clId="{663DF23E-34A7-4F33-AA20-6F6A83C6318E}" dt="2024-09-21T07:48:05.966" v="118" actId="20577"/>
          <ac:spMkLst>
            <pc:docMk/>
            <pc:sldMk cId="2200463908" sldId="286"/>
            <ac:spMk id="7" creationId="{6F35239C-84A7-5810-06F5-27FB73C83135}"/>
          </ac:spMkLst>
        </pc:spChg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2263298623" sldId="288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3199915594" sldId="289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1965634623" sldId="290"/>
        </pc:sldMkLst>
      </pc:sldChg>
      <pc:sldChg chg="addSp modSp mod modNotesTx">
        <pc:chgData name="רומי דונסקוי" userId="8f21405a-a1ba-4150-9d06-a02065333d0e" providerId="ADAL" clId="{663DF23E-34A7-4F33-AA20-6F6A83C6318E}" dt="2024-09-21T07:48:56.849" v="142" actId="20577"/>
        <pc:sldMkLst>
          <pc:docMk/>
          <pc:sldMk cId="3168204454" sldId="291"/>
        </pc:sldMkLst>
        <pc:spChg chg="add mod">
          <ac:chgData name="רומי דונסקוי" userId="8f21405a-a1ba-4150-9d06-a02065333d0e" providerId="ADAL" clId="{663DF23E-34A7-4F33-AA20-6F6A83C6318E}" dt="2024-09-21T07:48:56.849" v="142" actId="20577"/>
          <ac:spMkLst>
            <pc:docMk/>
            <pc:sldMk cId="3168204454" sldId="291"/>
            <ac:spMk id="6" creationId="{BC0E6E81-5736-8023-EDBA-2DBB39958B98}"/>
          </ac:spMkLst>
        </pc:spChg>
      </pc:sldChg>
      <pc:sldChg chg="addSp modSp mod">
        <pc:chgData name="רומי דונסקוי" userId="8f21405a-a1ba-4150-9d06-a02065333d0e" providerId="ADAL" clId="{663DF23E-34A7-4F33-AA20-6F6A83C6318E}" dt="2024-09-21T07:49:32.831" v="158" actId="14100"/>
        <pc:sldMkLst>
          <pc:docMk/>
          <pc:sldMk cId="3341075945" sldId="292"/>
        </pc:sldMkLst>
        <pc:spChg chg="add mod">
          <ac:chgData name="רומי דונסקוי" userId="8f21405a-a1ba-4150-9d06-a02065333d0e" providerId="ADAL" clId="{663DF23E-34A7-4F33-AA20-6F6A83C6318E}" dt="2024-09-21T07:49:32.831" v="158" actId="14100"/>
          <ac:spMkLst>
            <pc:docMk/>
            <pc:sldMk cId="3341075945" sldId="292"/>
            <ac:spMk id="7" creationId="{763773B2-2BC3-8C2B-E083-3FD5E9444BF5}"/>
          </ac:spMkLst>
        </pc:spChg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1597175395" sldId="293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4114781395" sldId="296"/>
        </pc:sldMkLst>
      </pc:sldChg>
      <pc:sldChg chg="del">
        <pc:chgData name="רומי דונסקוי" userId="8f21405a-a1ba-4150-9d06-a02065333d0e" providerId="ADAL" clId="{663DF23E-34A7-4F33-AA20-6F6A83C6318E}" dt="2024-09-21T07:33:23.720" v="2" actId="2696"/>
        <pc:sldMkLst>
          <pc:docMk/>
          <pc:sldMk cId="4067380366" sldId="298"/>
        </pc:sldMkLst>
      </pc:sldChg>
      <pc:sldChg chg="addSp modSp mod">
        <pc:chgData name="רומי דונסקוי" userId="8f21405a-a1ba-4150-9d06-a02065333d0e" providerId="ADAL" clId="{663DF23E-34A7-4F33-AA20-6F6A83C6318E}" dt="2024-09-21T07:49:44.869" v="164" actId="14100"/>
        <pc:sldMkLst>
          <pc:docMk/>
          <pc:sldMk cId="1562277103" sldId="299"/>
        </pc:sldMkLst>
        <pc:spChg chg="add mod">
          <ac:chgData name="רומי דונסקוי" userId="8f21405a-a1ba-4150-9d06-a02065333d0e" providerId="ADAL" clId="{663DF23E-34A7-4F33-AA20-6F6A83C6318E}" dt="2024-09-21T07:49:44.869" v="164" actId="14100"/>
          <ac:spMkLst>
            <pc:docMk/>
            <pc:sldMk cId="1562277103" sldId="299"/>
            <ac:spMk id="7" creationId="{AFD7BDEA-9F00-4802-0EC5-879C868F6214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3528009560" sldId="299"/>
        </pc:sldMkLst>
      </pc:sldChg>
      <pc:sldChg chg="addSp modSp add del mod setBg">
        <pc:chgData name="רומי דונסקוי" userId="8f21405a-a1ba-4150-9d06-a02065333d0e" providerId="ADAL" clId="{663DF23E-34A7-4F33-AA20-6F6A83C6318E}" dt="2024-09-21T07:50:02.616" v="170" actId="14100"/>
        <pc:sldMkLst>
          <pc:docMk/>
          <pc:sldMk cId="2705675036" sldId="302"/>
        </pc:sldMkLst>
        <pc:spChg chg="add mod">
          <ac:chgData name="רומי דונסקוי" userId="8f21405a-a1ba-4150-9d06-a02065333d0e" providerId="ADAL" clId="{663DF23E-34A7-4F33-AA20-6F6A83C6318E}" dt="2024-09-21T07:50:02.616" v="170" actId="14100"/>
          <ac:spMkLst>
            <pc:docMk/>
            <pc:sldMk cId="2705675036" sldId="302"/>
            <ac:spMk id="8" creationId="{E6B67E65-4EFE-1828-F8D7-E68232B697C3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07.413" v="172" actId="14100"/>
        <pc:sldMkLst>
          <pc:docMk/>
          <pc:sldMk cId="3889041938" sldId="303"/>
        </pc:sldMkLst>
        <pc:spChg chg="add mod">
          <ac:chgData name="רומי דונסקוי" userId="8f21405a-a1ba-4150-9d06-a02065333d0e" providerId="ADAL" clId="{663DF23E-34A7-4F33-AA20-6F6A83C6318E}" dt="2024-09-21T07:50:07.413" v="172" actId="14100"/>
          <ac:spMkLst>
            <pc:docMk/>
            <pc:sldMk cId="3889041938" sldId="303"/>
            <ac:spMk id="11" creationId="{03C2B5CE-BC63-2D1B-5FB9-761AEA47302C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12.020" v="174" actId="14100"/>
        <pc:sldMkLst>
          <pc:docMk/>
          <pc:sldMk cId="2921793714" sldId="304"/>
        </pc:sldMkLst>
        <pc:spChg chg="add mod">
          <ac:chgData name="רומי דונסקוי" userId="8f21405a-a1ba-4150-9d06-a02065333d0e" providerId="ADAL" clId="{663DF23E-34A7-4F33-AA20-6F6A83C6318E}" dt="2024-09-21T07:50:12.020" v="174" actId="14100"/>
          <ac:spMkLst>
            <pc:docMk/>
            <pc:sldMk cId="2921793714" sldId="304"/>
            <ac:spMk id="7" creationId="{B886F9D9-883F-3712-43B9-257660133BAC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18.091" v="176" actId="14100"/>
        <pc:sldMkLst>
          <pc:docMk/>
          <pc:sldMk cId="3720960204" sldId="305"/>
        </pc:sldMkLst>
        <pc:spChg chg="add mod">
          <ac:chgData name="רומי דונסקוי" userId="8f21405a-a1ba-4150-9d06-a02065333d0e" providerId="ADAL" clId="{663DF23E-34A7-4F33-AA20-6F6A83C6318E}" dt="2024-09-21T07:50:18.091" v="176" actId="14100"/>
          <ac:spMkLst>
            <pc:docMk/>
            <pc:sldMk cId="3720960204" sldId="305"/>
            <ac:spMk id="4" creationId="{479159F3-4C72-E529-D96D-15018B5E1201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23.179" v="178" actId="14100"/>
        <pc:sldMkLst>
          <pc:docMk/>
          <pc:sldMk cId="1492440677" sldId="306"/>
        </pc:sldMkLst>
        <pc:spChg chg="add mod">
          <ac:chgData name="רומי דונסקוי" userId="8f21405a-a1ba-4150-9d06-a02065333d0e" providerId="ADAL" clId="{663DF23E-34A7-4F33-AA20-6F6A83C6318E}" dt="2024-09-21T07:50:23.179" v="178" actId="14100"/>
          <ac:spMkLst>
            <pc:docMk/>
            <pc:sldMk cId="1492440677" sldId="306"/>
            <ac:spMk id="10" creationId="{2033BDB3-111F-DC9E-726C-BDE45883218F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0:27.844" v="180" actId="14100"/>
        <pc:sldMkLst>
          <pc:docMk/>
          <pc:sldMk cId="3242007006" sldId="307"/>
        </pc:sldMkLst>
        <pc:spChg chg="add mod">
          <ac:chgData name="רומי דונסקוי" userId="8f21405a-a1ba-4150-9d06-a02065333d0e" providerId="ADAL" clId="{663DF23E-34A7-4F33-AA20-6F6A83C6318E}" dt="2024-09-21T07:50:27.844" v="180" actId="14100"/>
          <ac:spMkLst>
            <pc:docMk/>
            <pc:sldMk cId="3242007006" sldId="307"/>
            <ac:spMk id="4" creationId="{44BB6BEC-579B-54AC-81C8-221EFEAADDEA}"/>
          </ac:spMkLst>
        </pc:spChg>
      </pc:sldChg>
      <pc:sldChg chg="addSp delSp modSp add del mod setBg">
        <pc:chgData name="רומי דונסקוי" userId="8f21405a-a1ba-4150-9d06-a02065333d0e" providerId="ADAL" clId="{663DF23E-34A7-4F33-AA20-6F6A83C6318E}" dt="2024-09-21T07:50:33.900" v="181" actId="478"/>
        <pc:sldMkLst>
          <pc:docMk/>
          <pc:sldMk cId="3132901090" sldId="308"/>
        </pc:sldMkLst>
        <pc:spChg chg="add del mod">
          <ac:chgData name="רומי דונסקוי" userId="8f21405a-a1ba-4150-9d06-a02065333d0e" providerId="ADAL" clId="{663DF23E-34A7-4F33-AA20-6F6A83C6318E}" dt="2024-09-21T07:50:33.900" v="181" actId="478"/>
          <ac:spMkLst>
            <pc:docMk/>
            <pc:sldMk cId="3132901090" sldId="308"/>
            <ac:spMk id="6" creationId="{A3CC6AE9-EBD5-759F-D7A8-D65C9E3DD938}"/>
          </ac:spMkLst>
        </pc:spChg>
      </pc:sldChg>
      <pc:sldChg chg="addSp modSp add del mod setBg modNotesTx">
        <pc:chgData name="רומי דונסקוי" userId="8f21405a-a1ba-4150-9d06-a02065333d0e" providerId="ADAL" clId="{663DF23E-34A7-4F33-AA20-6F6A83C6318E}" dt="2024-09-21T07:50:45.673" v="184" actId="14100"/>
        <pc:sldMkLst>
          <pc:docMk/>
          <pc:sldMk cId="1339609582" sldId="309"/>
        </pc:sldMkLst>
        <pc:spChg chg="add mod">
          <ac:chgData name="רומי דונסקוי" userId="8f21405a-a1ba-4150-9d06-a02065333d0e" providerId="ADAL" clId="{663DF23E-34A7-4F33-AA20-6F6A83C6318E}" dt="2024-09-21T07:50:45.673" v="184" actId="14100"/>
          <ac:spMkLst>
            <pc:docMk/>
            <pc:sldMk cId="1339609582" sldId="309"/>
            <ac:spMk id="4" creationId="{87012FF5-7F5E-661F-81F7-74B877851B2F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49:56.236" v="168" actId="14100"/>
        <pc:sldMkLst>
          <pc:docMk/>
          <pc:sldMk cId="2309861842" sldId="310"/>
        </pc:sldMkLst>
        <pc:spChg chg="add mod">
          <ac:chgData name="רומי דונסקוי" userId="8f21405a-a1ba-4150-9d06-a02065333d0e" providerId="ADAL" clId="{663DF23E-34A7-4F33-AA20-6F6A83C6318E}" dt="2024-09-21T07:49:56.236" v="168" actId="14100"/>
          <ac:spMkLst>
            <pc:docMk/>
            <pc:sldMk cId="2309861842" sldId="310"/>
            <ac:spMk id="6" creationId="{CD618D67-2A98-3A0D-D687-8EB8710B1F72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49:49.947" v="166" actId="14100"/>
        <pc:sldMkLst>
          <pc:docMk/>
          <pc:sldMk cId="3126077158" sldId="311"/>
        </pc:sldMkLst>
        <pc:spChg chg="add mod">
          <ac:chgData name="רומי דונסקוי" userId="8f21405a-a1ba-4150-9d06-a02065333d0e" providerId="ADAL" clId="{663DF23E-34A7-4F33-AA20-6F6A83C6318E}" dt="2024-09-21T07:49:49.947" v="166" actId="14100"/>
          <ac:spMkLst>
            <pc:docMk/>
            <pc:sldMk cId="3126077158" sldId="311"/>
            <ac:spMk id="5" creationId="{3E1F1064-F22C-6B50-19B9-66A4C20C763B}"/>
          </ac:spMkLst>
        </pc:spChg>
      </pc:sldChg>
      <pc:sldChg chg="addSp modSp mod">
        <pc:chgData name="רומי דונסקוי" userId="8f21405a-a1ba-4150-9d06-a02065333d0e" providerId="ADAL" clId="{663DF23E-34A7-4F33-AA20-6F6A83C6318E}" dt="2024-09-21T07:51:14.236" v="187" actId="14100"/>
        <pc:sldMkLst>
          <pc:docMk/>
          <pc:sldMk cId="1129074620" sldId="312"/>
        </pc:sldMkLst>
        <pc:spChg chg="add mod">
          <ac:chgData name="רומי דונסקוי" userId="8f21405a-a1ba-4150-9d06-a02065333d0e" providerId="ADAL" clId="{663DF23E-34A7-4F33-AA20-6F6A83C6318E}" dt="2024-09-21T07:51:14.236" v="187" actId="14100"/>
          <ac:spMkLst>
            <pc:docMk/>
            <pc:sldMk cId="1129074620" sldId="312"/>
            <ac:spMk id="7" creationId="{47E7528E-E0DA-E435-4615-B9CDF5113C56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3652585333" sldId="312"/>
        </pc:sldMkLst>
      </pc:sldChg>
      <pc:sldChg chg="addSp modSp add del mod setBg">
        <pc:chgData name="רומי דונסקוי" userId="8f21405a-a1ba-4150-9d06-a02065333d0e" providerId="ADAL" clId="{663DF23E-34A7-4F33-AA20-6F6A83C6318E}" dt="2024-09-21T07:51:19.706" v="190" actId="14100"/>
        <pc:sldMkLst>
          <pc:docMk/>
          <pc:sldMk cId="0" sldId="313"/>
        </pc:sldMkLst>
        <pc:spChg chg="add mod">
          <ac:chgData name="רומי דונסקוי" userId="8f21405a-a1ba-4150-9d06-a02065333d0e" providerId="ADAL" clId="{663DF23E-34A7-4F33-AA20-6F6A83C6318E}" dt="2024-09-21T07:51:19.706" v="190" actId="14100"/>
          <ac:spMkLst>
            <pc:docMk/>
            <pc:sldMk cId="0" sldId="313"/>
            <ac:spMk id="7" creationId="{58DDEA9A-5263-FDCE-221B-5D04653BBFC1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928656660" sldId="314"/>
        </pc:sldMkLst>
      </pc:sldChg>
      <pc:sldChg chg="addSp modSp mod">
        <pc:chgData name="רומי דונסקוי" userId="8f21405a-a1ba-4150-9d06-a02065333d0e" providerId="ADAL" clId="{663DF23E-34A7-4F33-AA20-6F6A83C6318E}" dt="2024-09-21T07:51:26.655" v="193" actId="14100"/>
        <pc:sldMkLst>
          <pc:docMk/>
          <pc:sldMk cId="3974284516" sldId="314"/>
        </pc:sldMkLst>
        <pc:spChg chg="add mod">
          <ac:chgData name="רומי דונסקוי" userId="8f21405a-a1ba-4150-9d06-a02065333d0e" providerId="ADAL" clId="{663DF23E-34A7-4F33-AA20-6F6A83C6318E}" dt="2024-09-21T07:51:26.655" v="193" actId="14100"/>
          <ac:spMkLst>
            <pc:docMk/>
            <pc:sldMk cId="3974284516" sldId="314"/>
            <ac:spMk id="7" creationId="{73827453-8E95-A799-0F82-64700452277A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869592530" sldId="315"/>
        </pc:sldMkLst>
      </pc:sldChg>
      <pc:sldChg chg="addSp modSp mod">
        <pc:chgData name="רומי דונסקוי" userId="8f21405a-a1ba-4150-9d06-a02065333d0e" providerId="ADAL" clId="{663DF23E-34A7-4F33-AA20-6F6A83C6318E}" dt="2024-09-21T07:51:33.266" v="196" actId="14100"/>
        <pc:sldMkLst>
          <pc:docMk/>
          <pc:sldMk cId="3178543840" sldId="315"/>
        </pc:sldMkLst>
        <pc:spChg chg="add mod">
          <ac:chgData name="רומי דונסקוי" userId="8f21405a-a1ba-4150-9d06-a02065333d0e" providerId="ADAL" clId="{663DF23E-34A7-4F33-AA20-6F6A83C6318E}" dt="2024-09-21T07:51:33.266" v="196" actId="14100"/>
          <ac:spMkLst>
            <pc:docMk/>
            <pc:sldMk cId="3178543840" sldId="315"/>
            <ac:spMk id="10" creationId="{C0EB5E29-3435-7ECB-6525-4A2F2759A7E1}"/>
          </ac:spMkLst>
        </pc:spChg>
      </pc:sldChg>
      <pc:sldChg chg="addSp modSp add del mod setBg">
        <pc:chgData name="רומי דונסקוי" userId="8f21405a-a1ba-4150-9d06-a02065333d0e" providerId="ADAL" clId="{663DF23E-34A7-4F33-AA20-6F6A83C6318E}" dt="2024-09-21T07:51:38.740" v="199" actId="14100"/>
        <pc:sldMkLst>
          <pc:docMk/>
          <pc:sldMk cId="0" sldId="316"/>
        </pc:sldMkLst>
        <pc:spChg chg="add mod">
          <ac:chgData name="רומי דונסקוי" userId="8f21405a-a1ba-4150-9d06-a02065333d0e" providerId="ADAL" clId="{663DF23E-34A7-4F33-AA20-6F6A83C6318E}" dt="2024-09-21T07:51:38.740" v="199" actId="14100"/>
          <ac:spMkLst>
            <pc:docMk/>
            <pc:sldMk cId="0" sldId="316"/>
            <ac:spMk id="5" creationId="{A45D7EA5-B024-5B4C-A00E-61EFE5158804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3119869269" sldId="317"/>
        </pc:sldMkLst>
      </pc:sldChg>
      <pc:sldChg chg="addSp modSp mod">
        <pc:chgData name="רומי דונסקוי" userId="8f21405a-a1ba-4150-9d06-a02065333d0e" providerId="ADAL" clId="{663DF23E-34A7-4F33-AA20-6F6A83C6318E}" dt="2024-09-21T07:51:45.817" v="202" actId="14100"/>
        <pc:sldMkLst>
          <pc:docMk/>
          <pc:sldMk cId="3516892937" sldId="317"/>
        </pc:sldMkLst>
        <pc:spChg chg="add mod">
          <ac:chgData name="רומי דונסקוי" userId="8f21405a-a1ba-4150-9d06-a02065333d0e" providerId="ADAL" clId="{663DF23E-34A7-4F33-AA20-6F6A83C6318E}" dt="2024-09-21T07:51:45.817" v="202" actId="14100"/>
          <ac:spMkLst>
            <pc:docMk/>
            <pc:sldMk cId="3516892937" sldId="317"/>
            <ac:spMk id="7" creationId="{6C0B08E1-C733-A6A8-C794-34426FC9D58D}"/>
          </ac:spMkLst>
        </pc:spChg>
      </pc:sldChg>
      <pc:sldChg chg="addSp modSp mod">
        <pc:chgData name="רומי דונסקוי" userId="8f21405a-a1ba-4150-9d06-a02065333d0e" providerId="ADAL" clId="{663DF23E-34A7-4F33-AA20-6F6A83C6318E}" dt="2024-09-21T07:51:57.047" v="207" actId="14100"/>
        <pc:sldMkLst>
          <pc:docMk/>
          <pc:sldMk cId="1676331931" sldId="318"/>
        </pc:sldMkLst>
        <pc:spChg chg="add mod">
          <ac:chgData name="רומי דונסקוי" userId="8f21405a-a1ba-4150-9d06-a02065333d0e" providerId="ADAL" clId="{663DF23E-34A7-4F33-AA20-6F6A83C6318E}" dt="2024-09-21T07:51:57.047" v="207" actId="14100"/>
          <ac:spMkLst>
            <pc:docMk/>
            <pc:sldMk cId="1676331931" sldId="318"/>
            <ac:spMk id="5" creationId="{16277365-D2DA-417C-A33D-1F3122D0E468}"/>
          </ac:spMkLst>
        </pc:spChg>
      </pc:sldChg>
      <pc:sldChg chg="add del setBg">
        <pc:chgData name="רומי דונסקוי" userId="8f21405a-a1ba-4150-9d06-a02065333d0e" providerId="ADAL" clId="{663DF23E-34A7-4F33-AA20-6F6A83C6318E}" dt="2024-09-21T07:32:24.738" v="1"/>
        <pc:sldMkLst>
          <pc:docMk/>
          <pc:sldMk cId="2438317739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ddc062161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g25ddc062161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ddc062161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99" name="Google Shape;199;g25ddc062161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ddc062161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38" name="Google Shape;238;g25ddc062161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ddc062161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g25ddc062161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409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356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ddc062161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48" name="Google Shape;248;g25ddc062161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ddc062161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25ddc062161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ddc062161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25ddc062161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ddc062161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25ddc062161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645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ddc062161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25ddc062161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470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055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326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443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840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77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969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547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8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126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84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793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189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313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ddc062161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5ddc062161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217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ddc062161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5ddc062161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415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2145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ddc06216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5ddc06216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509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ddc062161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25ddc062161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ddc062161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b="0" dirty="0"/>
          </a:p>
        </p:txBody>
      </p:sp>
      <p:sp>
        <p:nvSpPr>
          <p:cNvPr id="171" name="Google Shape;171;g25ddc062161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75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5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dc06216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4" name="Google Shape;184;g25ddc06216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32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ddc062161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g25ddc062161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19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362224" y="4077577"/>
            <a:ext cx="3386798" cy="1564895"/>
          </a:xfrm>
          <a:custGeom>
            <a:avLst/>
            <a:gdLst/>
            <a:ahLst/>
            <a:cxnLst/>
            <a:rect l="l" t="t" r="r" b="b"/>
            <a:pathLst>
              <a:path w="3344986" h="1545575" extrusionOk="0">
                <a:moveTo>
                  <a:pt x="0" y="0"/>
                </a:moveTo>
                <a:lnTo>
                  <a:pt x="3344986" y="0"/>
                </a:lnTo>
                <a:lnTo>
                  <a:pt x="3344986" y="1545575"/>
                </a:lnTo>
                <a:lnTo>
                  <a:pt x="0" y="1545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 rot="8189855">
            <a:off x="8126562" y="2945976"/>
            <a:ext cx="447937" cy="963306"/>
          </a:xfrm>
          <a:custGeom>
            <a:avLst/>
            <a:gdLst/>
            <a:ahLst/>
            <a:cxnLst/>
            <a:rect l="l" t="t" r="r" b="b"/>
            <a:pathLst>
              <a:path w="827794" h="1780203" extrusionOk="0">
                <a:moveTo>
                  <a:pt x="0" y="0"/>
                </a:moveTo>
                <a:lnTo>
                  <a:pt x="827794" y="0"/>
                </a:lnTo>
                <a:lnTo>
                  <a:pt x="827794" y="1780202"/>
                </a:lnTo>
                <a:lnTo>
                  <a:pt x="0" y="1780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 rot="9799569">
            <a:off x="7908536" y="3757792"/>
            <a:ext cx="883973" cy="1033887"/>
          </a:xfrm>
          <a:custGeom>
            <a:avLst/>
            <a:gdLst/>
            <a:ahLst/>
            <a:cxnLst/>
            <a:rect l="l" t="t" r="r" b="b"/>
            <a:pathLst>
              <a:path w="1636338" h="1913846" extrusionOk="0">
                <a:moveTo>
                  <a:pt x="0" y="0"/>
                </a:moveTo>
                <a:lnTo>
                  <a:pt x="1636338" y="0"/>
                </a:lnTo>
                <a:lnTo>
                  <a:pt x="1636338" y="1913845"/>
                </a:lnTo>
                <a:lnTo>
                  <a:pt x="0" y="1913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" name="Google Shape;16;p2"/>
          <p:cNvSpPr/>
          <p:nvPr/>
        </p:nvSpPr>
        <p:spPr>
          <a:xfrm rot="-10224412">
            <a:off x="7191627" y="3455817"/>
            <a:ext cx="529054" cy="1074221"/>
          </a:xfrm>
          <a:custGeom>
            <a:avLst/>
            <a:gdLst/>
            <a:ahLst/>
            <a:cxnLst/>
            <a:rect l="l" t="t" r="r" b="b"/>
            <a:pathLst>
              <a:path w="979635" h="1989107" extrusionOk="0">
                <a:moveTo>
                  <a:pt x="0" y="0"/>
                </a:moveTo>
                <a:lnTo>
                  <a:pt x="979635" y="0"/>
                </a:lnTo>
                <a:lnTo>
                  <a:pt x="979635" y="1989107"/>
                </a:lnTo>
                <a:lnTo>
                  <a:pt x="0" y="198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401251" y="-505025"/>
            <a:ext cx="2691099" cy="1725667"/>
          </a:xfrm>
          <a:custGeom>
            <a:avLst/>
            <a:gdLst/>
            <a:ahLst/>
            <a:cxnLst/>
            <a:rect l="l" t="t" r="r" b="b"/>
            <a:pathLst>
              <a:path w="2832736" h="1816492" extrusionOk="0">
                <a:moveTo>
                  <a:pt x="0" y="0"/>
                </a:moveTo>
                <a:lnTo>
                  <a:pt x="2832736" y="0"/>
                </a:lnTo>
                <a:lnTo>
                  <a:pt x="2832736" y="1816492"/>
                </a:lnTo>
                <a:lnTo>
                  <a:pt x="0" y="1816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-266412" y="4109238"/>
            <a:ext cx="2689057" cy="1401671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5539699" y="3107751"/>
            <a:ext cx="2152943" cy="2112576"/>
          </a:xfrm>
          <a:custGeom>
            <a:avLst/>
            <a:gdLst/>
            <a:ahLst/>
            <a:cxnLst/>
            <a:rect l="l" t="t" r="r" b="b"/>
            <a:pathLst>
              <a:path w="2481779" h="2435246" extrusionOk="0">
                <a:moveTo>
                  <a:pt x="0" y="0"/>
                </a:moveTo>
                <a:lnTo>
                  <a:pt x="2481779" y="0"/>
                </a:lnTo>
                <a:lnTo>
                  <a:pt x="2481779" y="2435246"/>
                </a:lnTo>
                <a:lnTo>
                  <a:pt x="0" y="2435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250699" y="170301"/>
            <a:ext cx="1123428" cy="1143438"/>
          </a:xfrm>
          <a:custGeom>
            <a:avLst/>
            <a:gdLst/>
            <a:ahLst/>
            <a:cxnLst/>
            <a:rect l="l" t="t" r="r" b="b"/>
            <a:pathLst>
              <a:path w="1565753" h="1593642" extrusionOk="0">
                <a:moveTo>
                  <a:pt x="0" y="0"/>
                </a:moveTo>
                <a:lnTo>
                  <a:pt x="1565754" y="0"/>
                </a:lnTo>
                <a:lnTo>
                  <a:pt x="1565754" y="1593641"/>
                </a:lnTo>
                <a:lnTo>
                  <a:pt x="0" y="1593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4731928" y="1760809"/>
            <a:ext cx="3810468" cy="2548251"/>
          </a:xfrm>
          <a:custGeom>
            <a:avLst/>
            <a:gdLst/>
            <a:ahLst/>
            <a:cxnLst/>
            <a:rect l="l" t="t" r="r" b="b"/>
            <a:pathLst>
              <a:path w="3060617" h="2046788" extrusionOk="0">
                <a:moveTo>
                  <a:pt x="0" y="0"/>
                </a:moveTo>
                <a:lnTo>
                  <a:pt x="3060617" y="0"/>
                </a:lnTo>
                <a:lnTo>
                  <a:pt x="3060617" y="2046787"/>
                </a:lnTo>
                <a:lnTo>
                  <a:pt x="0" y="2046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" name="Google Shape;29;p4"/>
          <p:cNvSpPr/>
          <p:nvPr/>
        </p:nvSpPr>
        <p:spPr>
          <a:xfrm>
            <a:off x="7011377" y="-720505"/>
            <a:ext cx="3334715" cy="1738220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4370439" y="2874607"/>
            <a:ext cx="2527163" cy="2059637"/>
          </a:xfrm>
          <a:custGeom>
            <a:avLst/>
            <a:gdLst/>
            <a:ahLst/>
            <a:cxnLst/>
            <a:rect l="l" t="t" r="r" b="b"/>
            <a:pathLst>
              <a:path w="2459526" h="2004513" extrusionOk="0">
                <a:moveTo>
                  <a:pt x="0" y="0"/>
                </a:moveTo>
                <a:lnTo>
                  <a:pt x="2459525" y="0"/>
                </a:lnTo>
                <a:lnTo>
                  <a:pt x="2459525" y="2004513"/>
                </a:lnTo>
                <a:lnTo>
                  <a:pt x="0" y="2004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" name="Google Shape;36;p5"/>
          <p:cNvSpPr/>
          <p:nvPr/>
        </p:nvSpPr>
        <p:spPr>
          <a:xfrm>
            <a:off x="6987559" y="681324"/>
            <a:ext cx="2597863" cy="1010805"/>
          </a:xfrm>
          <a:custGeom>
            <a:avLst/>
            <a:gdLst/>
            <a:ahLst/>
            <a:cxnLst/>
            <a:rect l="l" t="t" r="r" b="b"/>
            <a:pathLst>
              <a:path w="3418241" h="1330007" extrusionOk="0">
                <a:moveTo>
                  <a:pt x="0" y="0"/>
                </a:moveTo>
                <a:lnTo>
                  <a:pt x="3418241" y="0"/>
                </a:lnTo>
                <a:lnTo>
                  <a:pt x="3418241" y="1330006"/>
                </a:lnTo>
                <a:lnTo>
                  <a:pt x="0" y="1330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-749326" y="-756669"/>
            <a:ext cx="2706624" cy="1241664"/>
          </a:xfrm>
          <a:custGeom>
            <a:avLst/>
            <a:gdLst/>
            <a:ahLst/>
            <a:cxnLst/>
            <a:rect l="l" t="t" r="r" b="b"/>
            <a:pathLst>
              <a:path w="3657600" h="1677924" extrusionOk="0">
                <a:moveTo>
                  <a:pt x="0" y="0"/>
                </a:moveTo>
                <a:lnTo>
                  <a:pt x="3657600" y="0"/>
                </a:lnTo>
                <a:lnTo>
                  <a:pt x="3657600" y="1677924"/>
                </a:lnTo>
                <a:lnTo>
                  <a:pt x="0" y="1677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6408397" y="2524621"/>
            <a:ext cx="2117091" cy="2352323"/>
          </a:xfrm>
          <a:custGeom>
            <a:avLst/>
            <a:gdLst/>
            <a:ahLst/>
            <a:cxnLst/>
            <a:rect l="l" t="t" r="r" b="b"/>
            <a:pathLst>
              <a:path w="2804094" h="3115660" extrusionOk="0">
                <a:moveTo>
                  <a:pt x="0" y="0"/>
                </a:moveTo>
                <a:lnTo>
                  <a:pt x="2804094" y="0"/>
                </a:lnTo>
                <a:lnTo>
                  <a:pt x="2804094" y="3115660"/>
                </a:lnTo>
                <a:lnTo>
                  <a:pt x="0" y="3115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>
            <a:off x="-596183" y="1017723"/>
            <a:ext cx="2114351" cy="1102105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6"/>
          <p:cNvSpPr/>
          <p:nvPr/>
        </p:nvSpPr>
        <p:spPr>
          <a:xfrm>
            <a:off x="6880867" y="916144"/>
            <a:ext cx="2614031" cy="1062428"/>
          </a:xfrm>
          <a:custGeom>
            <a:avLst/>
            <a:gdLst/>
            <a:ahLst/>
            <a:cxnLst/>
            <a:rect l="l" t="t" r="r" b="b"/>
            <a:pathLst>
              <a:path w="3681734" h="1496377" extrusionOk="0">
                <a:moveTo>
                  <a:pt x="0" y="0"/>
                </a:moveTo>
                <a:lnTo>
                  <a:pt x="3681734" y="0"/>
                </a:lnTo>
                <a:lnTo>
                  <a:pt x="3681734" y="1496378"/>
                </a:lnTo>
                <a:lnTo>
                  <a:pt x="0" y="1496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5209943" y="2720575"/>
            <a:ext cx="3119978" cy="2078685"/>
          </a:xfrm>
          <a:custGeom>
            <a:avLst/>
            <a:gdLst/>
            <a:ahLst/>
            <a:cxnLst/>
            <a:rect l="l" t="t" r="r" b="b"/>
            <a:pathLst>
              <a:path w="3143555" h="2094393" extrusionOk="0">
                <a:moveTo>
                  <a:pt x="0" y="0"/>
                </a:moveTo>
                <a:lnTo>
                  <a:pt x="3143555" y="0"/>
                </a:lnTo>
                <a:lnTo>
                  <a:pt x="3143555" y="2094393"/>
                </a:lnTo>
                <a:lnTo>
                  <a:pt x="0" y="2094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7"/>
          <p:cNvSpPr/>
          <p:nvPr/>
        </p:nvSpPr>
        <p:spPr>
          <a:xfrm rot="-4014892">
            <a:off x="1423635" y="685960"/>
            <a:ext cx="208965" cy="1759705"/>
          </a:xfrm>
          <a:custGeom>
            <a:avLst/>
            <a:gdLst/>
            <a:ahLst/>
            <a:cxnLst/>
            <a:rect l="l" t="t" r="r" b="b"/>
            <a:pathLst>
              <a:path w="420179" h="3538346" extrusionOk="0">
                <a:moveTo>
                  <a:pt x="0" y="0"/>
                </a:moveTo>
                <a:lnTo>
                  <a:pt x="420179" y="0"/>
                </a:lnTo>
                <a:lnTo>
                  <a:pt x="420179" y="3538346"/>
                </a:lnTo>
                <a:lnTo>
                  <a:pt x="0" y="353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 rot="1713950" flipH="1">
            <a:off x="389324" y="3749592"/>
            <a:ext cx="864124" cy="1592855"/>
          </a:xfrm>
          <a:custGeom>
            <a:avLst/>
            <a:gdLst/>
            <a:ahLst/>
            <a:cxnLst/>
            <a:rect l="l" t="t" r="r" b="b"/>
            <a:pathLst>
              <a:path w="1124345" h="2072525" extrusionOk="0">
                <a:moveTo>
                  <a:pt x="1124345" y="0"/>
                </a:moveTo>
                <a:lnTo>
                  <a:pt x="0" y="0"/>
                </a:lnTo>
                <a:lnTo>
                  <a:pt x="0" y="2072525"/>
                </a:lnTo>
                <a:lnTo>
                  <a:pt x="1124345" y="2072525"/>
                </a:lnTo>
                <a:lnTo>
                  <a:pt x="11243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805101" y="3267656"/>
            <a:ext cx="1713711" cy="2190046"/>
          </a:xfrm>
          <a:custGeom>
            <a:avLst/>
            <a:gdLst/>
            <a:ahLst/>
            <a:cxnLst/>
            <a:rect l="l" t="t" r="r" b="b"/>
            <a:pathLst>
              <a:path w="2292590" h="2929828" extrusionOk="0">
                <a:moveTo>
                  <a:pt x="0" y="0"/>
                </a:moveTo>
                <a:lnTo>
                  <a:pt x="2292590" y="0"/>
                </a:lnTo>
                <a:lnTo>
                  <a:pt x="2292590" y="2929828"/>
                </a:lnTo>
                <a:lnTo>
                  <a:pt x="0" y="2929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8"/>
          <p:cNvSpPr/>
          <p:nvPr/>
        </p:nvSpPr>
        <p:spPr>
          <a:xfrm>
            <a:off x="3744220" y="-383845"/>
            <a:ext cx="937569" cy="1107910"/>
          </a:xfrm>
          <a:custGeom>
            <a:avLst/>
            <a:gdLst/>
            <a:ahLst/>
            <a:cxnLst/>
            <a:rect l="l" t="t" r="r" b="b"/>
            <a:pathLst>
              <a:path w="1494134" h="1765594" extrusionOk="0">
                <a:moveTo>
                  <a:pt x="0" y="0"/>
                </a:moveTo>
                <a:lnTo>
                  <a:pt x="1494134" y="0"/>
                </a:lnTo>
                <a:lnTo>
                  <a:pt x="1494134" y="1765593"/>
                </a:lnTo>
                <a:lnTo>
                  <a:pt x="0" y="1765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" name="Google Shape;58;p8"/>
          <p:cNvSpPr/>
          <p:nvPr/>
        </p:nvSpPr>
        <p:spPr>
          <a:xfrm>
            <a:off x="-3" y="-260855"/>
            <a:ext cx="1038866" cy="984325"/>
          </a:xfrm>
          <a:custGeom>
            <a:avLst/>
            <a:gdLst/>
            <a:ahLst/>
            <a:cxnLst/>
            <a:rect l="l" t="t" r="r" b="b"/>
            <a:pathLst>
              <a:path w="1689213" h="1600529" extrusionOk="0">
                <a:moveTo>
                  <a:pt x="0" y="0"/>
                </a:moveTo>
                <a:lnTo>
                  <a:pt x="1689213" y="0"/>
                </a:lnTo>
                <a:lnTo>
                  <a:pt x="1689213" y="1600529"/>
                </a:lnTo>
                <a:lnTo>
                  <a:pt x="0" y="1600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6742501" y="3932490"/>
            <a:ext cx="1729955" cy="1520198"/>
          </a:xfrm>
          <a:custGeom>
            <a:avLst/>
            <a:gdLst/>
            <a:ahLst/>
            <a:cxnLst/>
            <a:rect l="l" t="t" r="r" b="b"/>
            <a:pathLst>
              <a:path w="2298944" h="2020197" extrusionOk="0">
                <a:moveTo>
                  <a:pt x="0" y="0"/>
                </a:moveTo>
                <a:lnTo>
                  <a:pt x="2298944" y="0"/>
                </a:lnTo>
                <a:lnTo>
                  <a:pt x="2298944" y="2020197"/>
                </a:lnTo>
                <a:lnTo>
                  <a:pt x="0" y="2020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" name="Google Shape;63;p9"/>
          <p:cNvSpPr/>
          <p:nvPr/>
        </p:nvSpPr>
        <p:spPr>
          <a:xfrm>
            <a:off x="5369731" y="119957"/>
            <a:ext cx="3994681" cy="1623569"/>
          </a:xfrm>
          <a:custGeom>
            <a:avLst/>
            <a:gdLst/>
            <a:ahLst/>
            <a:cxnLst/>
            <a:rect l="l" t="t" r="r" b="b"/>
            <a:pathLst>
              <a:path w="3681734" h="1496377" extrusionOk="0">
                <a:moveTo>
                  <a:pt x="0" y="0"/>
                </a:moveTo>
                <a:lnTo>
                  <a:pt x="3681734" y="0"/>
                </a:lnTo>
                <a:lnTo>
                  <a:pt x="3681734" y="1496378"/>
                </a:lnTo>
                <a:lnTo>
                  <a:pt x="0" y="1496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" name="Google Shape;64;p9"/>
          <p:cNvSpPr/>
          <p:nvPr/>
        </p:nvSpPr>
        <p:spPr>
          <a:xfrm>
            <a:off x="-496259" y="1151184"/>
            <a:ext cx="2256254" cy="1176072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4214469" y="4081480"/>
            <a:ext cx="1094553" cy="1222251"/>
          </a:xfrm>
          <a:custGeom>
            <a:avLst/>
            <a:gdLst/>
            <a:ahLst/>
            <a:cxnLst/>
            <a:rect l="l" t="t" r="r" b="b"/>
            <a:pathLst>
              <a:path w="1920268" h="2144300" extrusionOk="0">
                <a:moveTo>
                  <a:pt x="0" y="0"/>
                </a:moveTo>
                <a:lnTo>
                  <a:pt x="1920269" y="0"/>
                </a:lnTo>
                <a:lnTo>
                  <a:pt x="1920269" y="2144300"/>
                </a:lnTo>
                <a:lnTo>
                  <a:pt x="0" y="2144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" name="Google Shape;66;p9"/>
          <p:cNvSpPr/>
          <p:nvPr/>
        </p:nvSpPr>
        <p:spPr>
          <a:xfrm rot="-1228821">
            <a:off x="183828" y="209707"/>
            <a:ext cx="548670" cy="665055"/>
          </a:xfrm>
          <a:custGeom>
            <a:avLst/>
            <a:gdLst/>
            <a:ahLst/>
            <a:cxnLst/>
            <a:rect l="l" t="t" r="r" b="b"/>
            <a:pathLst>
              <a:path w="1238529" h="1501248" extrusionOk="0">
                <a:moveTo>
                  <a:pt x="0" y="0"/>
                </a:moveTo>
                <a:lnTo>
                  <a:pt x="1238529" y="0"/>
                </a:lnTo>
                <a:lnTo>
                  <a:pt x="1238529" y="1501247"/>
                </a:lnTo>
                <a:lnTo>
                  <a:pt x="0" y="1501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" name="Google Shape;67;p9"/>
          <p:cNvSpPr/>
          <p:nvPr/>
        </p:nvSpPr>
        <p:spPr>
          <a:xfrm rot="-9160350">
            <a:off x="7141023" y="-144773"/>
            <a:ext cx="933023" cy="895702"/>
          </a:xfrm>
          <a:custGeom>
            <a:avLst/>
            <a:gdLst/>
            <a:ahLst/>
            <a:cxnLst/>
            <a:rect l="l" t="t" r="r" b="b"/>
            <a:pathLst>
              <a:path w="1586402" h="1522946" extrusionOk="0">
                <a:moveTo>
                  <a:pt x="0" y="0"/>
                </a:moveTo>
                <a:lnTo>
                  <a:pt x="1586402" y="0"/>
                </a:lnTo>
                <a:lnTo>
                  <a:pt x="1586402" y="1522946"/>
                </a:lnTo>
                <a:lnTo>
                  <a:pt x="0" y="1522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 rot="-1593903">
            <a:off x="107093" y="4053604"/>
            <a:ext cx="675616" cy="1452939"/>
          </a:xfrm>
          <a:custGeom>
            <a:avLst/>
            <a:gdLst/>
            <a:ahLst/>
            <a:cxnLst/>
            <a:rect l="l" t="t" r="r" b="b"/>
            <a:pathLst>
              <a:path w="827794" h="1780203" extrusionOk="0">
                <a:moveTo>
                  <a:pt x="0" y="0"/>
                </a:moveTo>
                <a:lnTo>
                  <a:pt x="827794" y="0"/>
                </a:lnTo>
                <a:lnTo>
                  <a:pt x="827794" y="1780202"/>
                </a:lnTo>
                <a:lnTo>
                  <a:pt x="0" y="1780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956635" y="4279507"/>
            <a:ext cx="696097" cy="777309"/>
          </a:xfrm>
          <a:custGeom>
            <a:avLst/>
            <a:gdLst/>
            <a:ahLst/>
            <a:cxnLst/>
            <a:rect l="l" t="t" r="r" b="b"/>
            <a:pathLst>
              <a:path w="1920268" h="2144300" extrusionOk="0">
                <a:moveTo>
                  <a:pt x="0" y="0"/>
                </a:moveTo>
                <a:lnTo>
                  <a:pt x="1920269" y="0"/>
                </a:lnTo>
                <a:lnTo>
                  <a:pt x="1920269" y="2144300"/>
                </a:lnTo>
                <a:lnTo>
                  <a:pt x="0" y="2144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" name="Google Shape;72;p10"/>
          <p:cNvSpPr/>
          <p:nvPr/>
        </p:nvSpPr>
        <p:spPr>
          <a:xfrm rot="1703218">
            <a:off x="8039612" y="2064212"/>
            <a:ext cx="696865" cy="844685"/>
          </a:xfrm>
          <a:custGeom>
            <a:avLst/>
            <a:gdLst/>
            <a:ahLst/>
            <a:cxnLst/>
            <a:rect l="l" t="t" r="r" b="b"/>
            <a:pathLst>
              <a:path w="1238529" h="1501248" extrusionOk="0">
                <a:moveTo>
                  <a:pt x="0" y="0"/>
                </a:moveTo>
                <a:lnTo>
                  <a:pt x="1238529" y="0"/>
                </a:lnTo>
                <a:lnTo>
                  <a:pt x="1238529" y="1501247"/>
                </a:lnTo>
                <a:lnTo>
                  <a:pt x="0" y="1501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" name="Google Shape;73;p10"/>
          <p:cNvSpPr/>
          <p:nvPr/>
        </p:nvSpPr>
        <p:spPr>
          <a:xfrm rot="9763832">
            <a:off x="7507568" y="1054227"/>
            <a:ext cx="801575" cy="769512"/>
          </a:xfrm>
          <a:custGeom>
            <a:avLst/>
            <a:gdLst/>
            <a:ahLst/>
            <a:cxnLst/>
            <a:rect l="l" t="t" r="r" b="b"/>
            <a:pathLst>
              <a:path w="1586402" h="1522946" extrusionOk="0">
                <a:moveTo>
                  <a:pt x="0" y="0"/>
                </a:moveTo>
                <a:lnTo>
                  <a:pt x="1586402" y="0"/>
                </a:lnTo>
                <a:lnTo>
                  <a:pt x="1586402" y="1522946"/>
                </a:lnTo>
                <a:lnTo>
                  <a:pt x="0" y="1522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6728776" y="4270187"/>
            <a:ext cx="548596" cy="1113900"/>
          </a:xfrm>
          <a:custGeom>
            <a:avLst/>
            <a:gdLst/>
            <a:ahLst/>
            <a:cxnLst/>
            <a:rect l="l" t="t" r="r" b="b"/>
            <a:pathLst>
              <a:path w="979635" h="1989107" extrusionOk="0">
                <a:moveTo>
                  <a:pt x="0" y="0"/>
                </a:moveTo>
                <a:lnTo>
                  <a:pt x="979635" y="0"/>
                </a:lnTo>
                <a:lnTo>
                  <a:pt x="979635" y="1989107"/>
                </a:lnTo>
                <a:lnTo>
                  <a:pt x="0" y="198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>
            <a:off x="5073076" y="-472950"/>
            <a:ext cx="2400744" cy="1539477"/>
          </a:xfrm>
          <a:custGeom>
            <a:avLst/>
            <a:gdLst/>
            <a:ahLst/>
            <a:cxnLst/>
            <a:rect l="l" t="t" r="r" b="b"/>
            <a:pathLst>
              <a:path w="2832736" h="1816492" extrusionOk="0">
                <a:moveTo>
                  <a:pt x="0" y="0"/>
                </a:moveTo>
                <a:lnTo>
                  <a:pt x="2832736" y="0"/>
                </a:lnTo>
                <a:lnTo>
                  <a:pt x="2832736" y="1816492"/>
                </a:lnTo>
                <a:lnTo>
                  <a:pt x="0" y="1816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10"/>
          <p:cNvSpPr/>
          <p:nvPr/>
        </p:nvSpPr>
        <p:spPr>
          <a:xfrm>
            <a:off x="1220802" y="99250"/>
            <a:ext cx="2540059" cy="1324006"/>
          </a:xfrm>
          <a:custGeom>
            <a:avLst/>
            <a:gdLst/>
            <a:ahLst/>
            <a:cxnLst/>
            <a:rect l="l" t="t" r="r" b="b"/>
            <a:pathLst>
              <a:path w="2838055" h="1479336" extrusionOk="0">
                <a:moveTo>
                  <a:pt x="0" y="0"/>
                </a:moveTo>
                <a:lnTo>
                  <a:pt x="2838055" y="0"/>
                </a:lnTo>
                <a:lnTo>
                  <a:pt x="2838055" y="1479336"/>
                </a:lnTo>
                <a:lnTo>
                  <a:pt x="0" y="1479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7" name="Google Shape;77;p10"/>
          <p:cNvSpPr/>
          <p:nvPr/>
        </p:nvSpPr>
        <p:spPr>
          <a:xfrm>
            <a:off x="-709901" y="874068"/>
            <a:ext cx="2081111" cy="1225254"/>
          </a:xfrm>
          <a:custGeom>
            <a:avLst/>
            <a:gdLst/>
            <a:ahLst/>
            <a:cxnLst/>
            <a:rect l="l" t="t" r="r" b="b"/>
            <a:pathLst>
              <a:path w="2419897" h="1424714" extrusionOk="0">
                <a:moveTo>
                  <a:pt x="0" y="0"/>
                </a:moveTo>
                <a:lnTo>
                  <a:pt x="2419896" y="0"/>
                </a:lnTo>
                <a:lnTo>
                  <a:pt x="2419896" y="1424714"/>
                </a:lnTo>
                <a:lnTo>
                  <a:pt x="0" y="142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8" name="Google Shape;78;p10"/>
          <p:cNvSpPr/>
          <p:nvPr/>
        </p:nvSpPr>
        <p:spPr>
          <a:xfrm>
            <a:off x="7983276" y="1224842"/>
            <a:ext cx="1527048" cy="700533"/>
          </a:xfrm>
          <a:custGeom>
            <a:avLst/>
            <a:gdLst/>
            <a:ahLst/>
            <a:cxnLst/>
            <a:rect l="l" t="t" r="r" b="b"/>
            <a:pathLst>
              <a:path w="3657600" h="1677924" extrusionOk="0">
                <a:moveTo>
                  <a:pt x="0" y="0"/>
                </a:moveTo>
                <a:lnTo>
                  <a:pt x="3657600" y="0"/>
                </a:lnTo>
                <a:lnTo>
                  <a:pt x="3657600" y="1677924"/>
                </a:lnTo>
                <a:lnTo>
                  <a:pt x="0" y="1677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" name="Google Shape;79;p10"/>
          <p:cNvSpPr/>
          <p:nvPr/>
        </p:nvSpPr>
        <p:spPr>
          <a:xfrm flipH="1">
            <a:off x="7613128" y="4099046"/>
            <a:ext cx="859320" cy="959574"/>
          </a:xfrm>
          <a:custGeom>
            <a:avLst/>
            <a:gdLst/>
            <a:ahLst/>
            <a:cxnLst/>
            <a:rect l="l" t="t" r="r" b="b"/>
            <a:pathLst>
              <a:path w="1920268" h="2144300" extrusionOk="0">
                <a:moveTo>
                  <a:pt x="0" y="0"/>
                </a:moveTo>
                <a:lnTo>
                  <a:pt x="1920269" y="0"/>
                </a:lnTo>
                <a:lnTo>
                  <a:pt x="1920269" y="2144300"/>
                </a:lnTo>
                <a:lnTo>
                  <a:pt x="0" y="2144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0" name="Google Shape;80;p10"/>
          <p:cNvGrpSpPr/>
          <p:nvPr/>
        </p:nvGrpSpPr>
        <p:grpSpPr>
          <a:xfrm>
            <a:off x="-322019" y="-86899"/>
            <a:ext cx="9788038" cy="960972"/>
            <a:chOff x="-54250" y="1"/>
            <a:chExt cx="9788038" cy="960972"/>
          </a:xfrm>
        </p:grpSpPr>
        <p:sp>
          <p:nvSpPr>
            <p:cNvPr id="81" name="Google Shape;81;p10"/>
            <p:cNvSpPr/>
            <p:nvPr/>
          </p:nvSpPr>
          <p:spPr>
            <a:xfrm>
              <a:off x="-54250" y="1"/>
              <a:ext cx="2493088" cy="960972"/>
            </a:xfrm>
            <a:custGeom>
              <a:avLst/>
              <a:gdLst/>
              <a:ahLst/>
              <a:cxnLst/>
              <a:rect l="l" t="t" r="r" b="b"/>
              <a:pathLst>
                <a:path w="3415189" h="1316400" extrusionOk="0">
                  <a:moveTo>
                    <a:pt x="0" y="0"/>
                  </a:moveTo>
                  <a:lnTo>
                    <a:pt x="3415189" y="0"/>
                  </a:lnTo>
                  <a:lnTo>
                    <a:pt x="3415189" y="1316400"/>
                  </a:lnTo>
                  <a:lnTo>
                    <a:pt x="0" y="131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2" name="Google Shape;82;p10"/>
            <p:cNvSpPr/>
            <p:nvPr/>
          </p:nvSpPr>
          <p:spPr>
            <a:xfrm>
              <a:off x="2377400" y="1"/>
              <a:ext cx="2493088" cy="960972"/>
            </a:xfrm>
            <a:custGeom>
              <a:avLst/>
              <a:gdLst/>
              <a:ahLst/>
              <a:cxnLst/>
              <a:rect l="l" t="t" r="r" b="b"/>
              <a:pathLst>
                <a:path w="3415189" h="1316400" extrusionOk="0">
                  <a:moveTo>
                    <a:pt x="0" y="0"/>
                  </a:moveTo>
                  <a:lnTo>
                    <a:pt x="3415189" y="0"/>
                  </a:lnTo>
                  <a:lnTo>
                    <a:pt x="3415189" y="1316400"/>
                  </a:lnTo>
                  <a:lnTo>
                    <a:pt x="0" y="131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3" name="Google Shape;83;p10"/>
            <p:cNvSpPr/>
            <p:nvPr/>
          </p:nvSpPr>
          <p:spPr>
            <a:xfrm>
              <a:off x="4809050" y="1"/>
              <a:ext cx="2493088" cy="960972"/>
            </a:xfrm>
            <a:custGeom>
              <a:avLst/>
              <a:gdLst/>
              <a:ahLst/>
              <a:cxnLst/>
              <a:rect l="l" t="t" r="r" b="b"/>
              <a:pathLst>
                <a:path w="3415189" h="1316400" extrusionOk="0">
                  <a:moveTo>
                    <a:pt x="0" y="0"/>
                  </a:moveTo>
                  <a:lnTo>
                    <a:pt x="3415189" y="0"/>
                  </a:lnTo>
                  <a:lnTo>
                    <a:pt x="3415189" y="1316400"/>
                  </a:lnTo>
                  <a:lnTo>
                    <a:pt x="0" y="131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4" name="Google Shape;84;p10"/>
            <p:cNvSpPr/>
            <p:nvPr/>
          </p:nvSpPr>
          <p:spPr>
            <a:xfrm>
              <a:off x="7240700" y="1"/>
              <a:ext cx="2493088" cy="960972"/>
            </a:xfrm>
            <a:custGeom>
              <a:avLst/>
              <a:gdLst/>
              <a:ahLst/>
              <a:cxnLst/>
              <a:rect l="l" t="t" r="r" b="b"/>
              <a:pathLst>
                <a:path w="3415189" h="1316400" extrusionOk="0">
                  <a:moveTo>
                    <a:pt x="0" y="0"/>
                  </a:moveTo>
                  <a:lnTo>
                    <a:pt x="3415189" y="0"/>
                  </a:lnTo>
                  <a:lnTo>
                    <a:pt x="3415189" y="1316400"/>
                  </a:lnTo>
                  <a:lnTo>
                    <a:pt x="0" y="131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85" name="Google Shape;85;p10"/>
          <p:cNvSpPr/>
          <p:nvPr/>
        </p:nvSpPr>
        <p:spPr>
          <a:xfrm rot="-8925372">
            <a:off x="1818383" y="1077854"/>
            <a:ext cx="717719" cy="839437"/>
          </a:xfrm>
          <a:custGeom>
            <a:avLst/>
            <a:gdLst/>
            <a:ahLst/>
            <a:cxnLst/>
            <a:rect l="l" t="t" r="r" b="b"/>
            <a:pathLst>
              <a:path w="1636338" h="1913846" extrusionOk="0">
                <a:moveTo>
                  <a:pt x="0" y="0"/>
                </a:moveTo>
                <a:lnTo>
                  <a:pt x="1636338" y="0"/>
                </a:lnTo>
                <a:lnTo>
                  <a:pt x="1636338" y="1913845"/>
                </a:lnTo>
                <a:lnTo>
                  <a:pt x="0" y="1913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ytone One"/>
              <a:buChar char="●"/>
              <a:defRPr sz="18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●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●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hyperlink" Target="https://github.com/YuvalRozner/Weather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hyperlink" Target="https://github.com/YuvalRozner/WeatherNet/tree/main/Phase%20A%20-%20Submissio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51.png"/><Relationship Id="rId5" Type="http://schemas.openxmlformats.org/officeDocument/2006/relationships/image" Target="../media/image1.png"/><Relationship Id="rId10" Type="http://schemas.openxmlformats.org/officeDocument/2006/relationships/image" Target="../media/image50.svg"/><Relationship Id="rId4" Type="http://schemas.openxmlformats.org/officeDocument/2006/relationships/image" Target="../media/image6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57.png"/><Relationship Id="rId5" Type="http://schemas.openxmlformats.org/officeDocument/2006/relationships/image" Target="../media/image1.png"/><Relationship Id="rId10" Type="http://schemas.openxmlformats.org/officeDocument/2006/relationships/image" Target="../media/image56.svg"/><Relationship Id="rId4" Type="http://schemas.openxmlformats.org/officeDocument/2006/relationships/image" Target="../media/image6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1.png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81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hyperlink" Target="https://github.com/YuvalRozner/WeatherNe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hyperlink" Target="https://github.com/YuvalRozner/WeatherNet/tree/main/Phase%20A%20-%20Submiss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7288691" y="1976812"/>
            <a:ext cx="3017520" cy="1803372"/>
          </a:xfrm>
          <a:custGeom>
            <a:avLst/>
            <a:gdLst/>
            <a:ahLst/>
            <a:cxnLst/>
            <a:rect l="l" t="t" r="r" b="b"/>
            <a:pathLst>
              <a:path w="6035040" h="4114800" extrusionOk="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66" name="Google Shape;166;p23"/>
          <p:cNvSpPr/>
          <p:nvPr/>
        </p:nvSpPr>
        <p:spPr>
          <a:xfrm rot="10175231">
            <a:off x="-1902674" y="-890372"/>
            <a:ext cx="5661837" cy="2616094"/>
          </a:xfrm>
          <a:custGeom>
            <a:avLst/>
            <a:gdLst/>
            <a:ahLst/>
            <a:cxnLst/>
            <a:rect l="l" t="t" r="r" b="b"/>
            <a:pathLst>
              <a:path w="11323674" h="5232187" extrusionOk="0">
                <a:moveTo>
                  <a:pt x="0" y="0"/>
                </a:moveTo>
                <a:lnTo>
                  <a:pt x="11323674" y="0"/>
                </a:lnTo>
                <a:lnTo>
                  <a:pt x="11323674" y="5232187"/>
                </a:lnTo>
                <a:lnTo>
                  <a:pt x="0" y="523218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7701D2B6-3F6A-7536-6315-41E834FC1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25" y="116546"/>
            <a:ext cx="2551340" cy="602258"/>
          </a:xfrm>
          <a:prstGeom prst="rect">
            <a:avLst/>
          </a:prstGeom>
        </p:spPr>
      </p:pic>
      <p:sp>
        <p:nvSpPr>
          <p:cNvPr id="13" name="Google Shape;2228;p48">
            <a:extLst>
              <a:ext uri="{FF2B5EF4-FFF2-40B4-BE49-F238E27FC236}">
                <a16:creationId xmlns:a16="http://schemas.microsoft.com/office/drawing/2014/main" id="{04C2A9F5-7A3B-07CC-7BE7-EB5E17B9174F}"/>
              </a:ext>
            </a:extLst>
          </p:cNvPr>
          <p:cNvSpPr/>
          <p:nvPr/>
        </p:nvSpPr>
        <p:spPr>
          <a:xfrm>
            <a:off x="-420405" y="397466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30;p48">
            <a:extLst>
              <a:ext uri="{FF2B5EF4-FFF2-40B4-BE49-F238E27FC236}">
                <a16:creationId xmlns:a16="http://schemas.microsoft.com/office/drawing/2014/main" id="{17B3E1B6-551A-9071-520D-AC01645A179E}"/>
              </a:ext>
            </a:extLst>
          </p:cNvPr>
          <p:cNvSpPr/>
          <p:nvPr/>
        </p:nvSpPr>
        <p:spPr>
          <a:xfrm>
            <a:off x="24830" y="448292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logo of a weather network&#10;&#10;Description automatically generated">
            <a:extLst>
              <a:ext uri="{FF2B5EF4-FFF2-40B4-BE49-F238E27FC236}">
                <a16:creationId xmlns:a16="http://schemas.microsoft.com/office/drawing/2014/main" id="{47CE3246-A062-5E07-5AB5-5F7ADEA4B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513" y="220407"/>
            <a:ext cx="2410974" cy="2242767"/>
          </a:xfrm>
          <a:prstGeom prst="rect">
            <a:avLst/>
          </a:prstGeom>
        </p:spPr>
      </p:pic>
      <p:sp>
        <p:nvSpPr>
          <p:cNvPr id="17" name="Google Shape;265;p30">
            <a:extLst>
              <a:ext uri="{FF2B5EF4-FFF2-40B4-BE49-F238E27FC236}">
                <a16:creationId xmlns:a16="http://schemas.microsoft.com/office/drawing/2014/main" id="{B7B45B87-C4A2-09AD-B4A7-2309A32A47B2}"/>
              </a:ext>
            </a:extLst>
          </p:cNvPr>
          <p:cNvSpPr txBox="1"/>
          <p:nvPr/>
        </p:nvSpPr>
        <p:spPr>
          <a:xfrm>
            <a:off x="3547141" y="3759689"/>
            <a:ext cx="20782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sz="2000" b="1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Dor Shabat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Yuval Rozner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FFAB3-86D8-F3C8-B55C-BB12A0459432}"/>
              </a:ext>
            </a:extLst>
          </p:cNvPr>
          <p:cNvSpPr txBox="1"/>
          <p:nvPr/>
        </p:nvSpPr>
        <p:spPr>
          <a:xfrm>
            <a:off x="1478757" y="2725657"/>
            <a:ext cx="6186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0DAAAE"/>
                </a:solidFill>
                <a:latin typeface="Arimo"/>
                <a:ea typeface="Arimo"/>
                <a:cs typeface="Arimo"/>
              </a:defRPr>
            </a:lvl1pPr>
          </a:lstStyle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Weather Forecast Using ML Techniques</a:t>
            </a:r>
            <a:endParaRPr lang="he-IL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16F4D4-4B3E-08DD-F204-4047D3CE6D5C}"/>
              </a:ext>
            </a:extLst>
          </p:cNvPr>
          <p:cNvSpPr txBox="1"/>
          <p:nvPr/>
        </p:nvSpPr>
        <p:spPr>
          <a:xfrm>
            <a:off x="1478757" y="3140489"/>
            <a:ext cx="6186486" cy="36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30000"/>
              </a:lnSpc>
              <a:buNone/>
              <a:defRPr sz="1800">
                <a:solidFill>
                  <a:srgbClr val="37735B"/>
                </a:solidFill>
                <a:latin typeface="Arimo"/>
                <a:ea typeface="Arimo"/>
                <a:cs typeface="Arimo"/>
              </a:defRPr>
            </a:lvl1pPr>
          </a:lstStyle>
          <a:p>
            <a:r>
              <a:rPr lang="en-US" dirty="0"/>
              <a:t>Project Phase A</a:t>
            </a:r>
            <a:endParaRPr lang="he-I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BE3564-E39C-2E0B-A266-39B65AD9B777}"/>
              </a:ext>
            </a:extLst>
          </p:cNvPr>
          <p:cNvGrpSpPr/>
          <p:nvPr/>
        </p:nvGrpSpPr>
        <p:grpSpPr>
          <a:xfrm>
            <a:off x="6569995" y="4423907"/>
            <a:ext cx="1964405" cy="277000"/>
            <a:chOff x="6608095" y="4423907"/>
            <a:chExt cx="1964405" cy="277000"/>
          </a:xfrm>
        </p:grpSpPr>
        <p:pic>
          <p:nvPicPr>
            <p:cNvPr id="5" name="Picture 4" descr="A black background with a black square&#10;&#10;Description automatically generated with medium confidence">
              <a:hlinkClick r:id="rId7"/>
              <a:extLst>
                <a:ext uri="{FF2B5EF4-FFF2-40B4-BE49-F238E27FC236}">
                  <a16:creationId xmlns:a16="http://schemas.microsoft.com/office/drawing/2014/main" id="{C09459C7-C116-C08D-9F24-8CFCE216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8095" y="4423907"/>
              <a:ext cx="277000" cy="277000"/>
            </a:xfrm>
            <a:prstGeom prst="rect">
              <a:avLst/>
            </a:prstGeom>
          </p:spPr>
        </p:pic>
        <p:sp>
          <p:nvSpPr>
            <p:cNvPr id="8" name="TextBox 7">
              <a:hlinkClick r:id="rId7"/>
              <a:extLst>
                <a:ext uri="{FF2B5EF4-FFF2-40B4-BE49-F238E27FC236}">
                  <a16:creationId xmlns:a16="http://schemas.microsoft.com/office/drawing/2014/main" id="{866E1E24-B98A-DEF5-4937-4571B03A1B77}"/>
                </a:ext>
              </a:extLst>
            </p:cNvPr>
            <p:cNvSpPr txBox="1"/>
            <p:nvPr/>
          </p:nvSpPr>
          <p:spPr>
            <a:xfrm>
              <a:off x="6914453" y="4423908"/>
              <a:ext cx="1658047" cy="276999"/>
            </a:xfrm>
            <a:custGeom>
              <a:avLst/>
              <a:gdLst>
                <a:gd name="connsiteX0" fmla="*/ 0 w 1658047"/>
                <a:gd name="connsiteY0" fmla="*/ 0 h 276999"/>
                <a:gd name="connsiteX1" fmla="*/ 569263 w 1658047"/>
                <a:gd name="connsiteY1" fmla="*/ 0 h 276999"/>
                <a:gd name="connsiteX2" fmla="*/ 1138526 w 1658047"/>
                <a:gd name="connsiteY2" fmla="*/ 0 h 276999"/>
                <a:gd name="connsiteX3" fmla="*/ 1658047 w 1658047"/>
                <a:gd name="connsiteY3" fmla="*/ 0 h 276999"/>
                <a:gd name="connsiteX4" fmla="*/ 1658047 w 1658047"/>
                <a:gd name="connsiteY4" fmla="*/ 276999 h 276999"/>
                <a:gd name="connsiteX5" fmla="*/ 1088784 w 1658047"/>
                <a:gd name="connsiteY5" fmla="*/ 276999 h 276999"/>
                <a:gd name="connsiteX6" fmla="*/ 585843 w 1658047"/>
                <a:gd name="connsiteY6" fmla="*/ 276999 h 276999"/>
                <a:gd name="connsiteX7" fmla="*/ 0 w 1658047"/>
                <a:gd name="connsiteY7" fmla="*/ 276999 h 276999"/>
                <a:gd name="connsiteX8" fmla="*/ 0 w 1658047"/>
                <a:gd name="connsiteY8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8047" h="276999" extrusionOk="0">
                  <a:moveTo>
                    <a:pt x="0" y="0"/>
                  </a:moveTo>
                  <a:cubicBezTo>
                    <a:pt x="208611" y="-24902"/>
                    <a:pt x="313658" y="59893"/>
                    <a:pt x="569263" y="0"/>
                  </a:cubicBezTo>
                  <a:cubicBezTo>
                    <a:pt x="824868" y="-59893"/>
                    <a:pt x="882194" y="44790"/>
                    <a:pt x="1138526" y="0"/>
                  </a:cubicBezTo>
                  <a:cubicBezTo>
                    <a:pt x="1394858" y="-44790"/>
                    <a:pt x="1438171" y="27687"/>
                    <a:pt x="1658047" y="0"/>
                  </a:cubicBezTo>
                  <a:cubicBezTo>
                    <a:pt x="1673365" y="81207"/>
                    <a:pt x="1649146" y="213776"/>
                    <a:pt x="1658047" y="276999"/>
                  </a:cubicBezTo>
                  <a:cubicBezTo>
                    <a:pt x="1404819" y="294695"/>
                    <a:pt x="1258788" y="224524"/>
                    <a:pt x="1088784" y="276999"/>
                  </a:cubicBezTo>
                  <a:cubicBezTo>
                    <a:pt x="918780" y="329474"/>
                    <a:pt x="814044" y="274172"/>
                    <a:pt x="585843" y="276999"/>
                  </a:cubicBezTo>
                  <a:cubicBezTo>
                    <a:pt x="357642" y="279826"/>
                    <a:pt x="194631" y="235497"/>
                    <a:pt x="0" y="276999"/>
                  </a:cubicBezTo>
                  <a:cubicBezTo>
                    <a:pt x="-19842" y="177363"/>
                    <a:pt x="7956" y="13378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10494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WeatherNet - GitHub</a:t>
              </a:r>
              <a:endParaRPr lang="he-IL" sz="1200" dirty="0"/>
            </a:p>
          </p:txBody>
        </p:sp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A4836435-9B3B-00AC-830C-F03BEA8EA931}"/>
              </a:ext>
            </a:extLst>
          </p:cNvPr>
          <p:cNvGrpSpPr/>
          <p:nvPr/>
        </p:nvGrpSpPr>
        <p:grpSpPr>
          <a:xfrm>
            <a:off x="6535620" y="4754800"/>
            <a:ext cx="2559166" cy="340733"/>
            <a:chOff x="6535620" y="4754800"/>
            <a:chExt cx="2559166" cy="340733"/>
          </a:xfrm>
        </p:grpSpPr>
        <p:pic>
          <p:nvPicPr>
            <p:cNvPr id="7" name="Graphic 6" descr="Document with solid fill">
              <a:hlinkClick r:id="rId9"/>
              <a:extLst>
                <a:ext uri="{FF2B5EF4-FFF2-40B4-BE49-F238E27FC236}">
                  <a16:creationId xmlns:a16="http://schemas.microsoft.com/office/drawing/2014/main" id="{B5E821A8-B807-7943-10E7-E1BDDE2F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5620" y="4754800"/>
              <a:ext cx="340733" cy="340733"/>
            </a:xfrm>
            <a:prstGeom prst="rect">
              <a:avLst/>
            </a:prstGeom>
          </p:spPr>
        </p:pic>
        <p:sp>
          <p:nvSpPr>
            <p:cNvPr id="2" name="TextBox 7">
              <a:hlinkClick r:id="rId9"/>
              <a:extLst>
                <a:ext uri="{FF2B5EF4-FFF2-40B4-BE49-F238E27FC236}">
                  <a16:creationId xmlns:a16="http://schemas.microsoft.com/office/drawing/2014/main" id="{744D989E-E49E-DC5D-66C7-818DB6732CD4}"/>
                </a:ext>
              </a:extLst>
            </p:cNvPr>
            <p:cNvSpPr txBox="1"/>
            <p:nvPr/>
          </p:nvSpPr>
          <p:spPr>
            <a:xfrm>
              <a:off x="6870687" y="4804709"/>
              <a:ext cx="2224099" cy="276999"/>
            </a:xfrm>
            <a:custGeom>
              <a:avLst/>
              <a:gdLst>
                <a:gd name="connsiteX0" fmla="*/ 0 w 2224099"/>
                <a:gd name="connsiteY0" fmla="*/ 0 h 276999"/>
                <a:gd name="connsiteX1" fmla="*/ 578266 w 2224099"/>
                <a:gd name="connsiteY1" fmla="*/ 0 h 276999"/>
                <a:gd name="connsiteX2" fmla="*/ 1156531 w 2224099"/>
                <a:gd name="connsiteY2" fmla="*/ 0 h 276999"/>
                <a:gd name="connsiteX3" fmla="*/ 1645833 w 2224099"/>
                <a:gd name="connsiteY3" fmla="*/ 0 h 276999"/>
                <a:gd name="connsiteX4" fmla="*/ 2224099 w 2224099"/>
                <a:gd name="connsiteY4" fmla="*/ 0 h 276999"/>
                <a:gd name="connsiteX5" fmla="*/ 2224099 w 2224099"/>
                <a:gd name="connsiteY5" fmla="*/ 276999 h 276999"/>
                <a:gd name="connsiteX6" fmla="*/ 1645833 w 2224099"/>
                <a:gd name="connsiteY6" fmla="*/ 276999 h 276999"/>
                <a:gd name="connsiteX7" fmla="*/ 1112050 w 2224099"/>
                <a:gd name="connsiteY7" fmla="*/ 276999 h 276999"/>
                <a:gd name="connsiteX8" fmla="*/ 556025 w 2224099"/>
                <a:gd name="connsiteY8" fmla="*/ 276999 h 276999"/>
                <a:gd name="connsiteX9" fmla="*/ 0 w 2224099"/>
                <a:gd name="connsiteY9" fmla="*/ 276999 h 276999"/>
                <a:gd name="connsiteX10" fmla="*/ 0 w 2224099"/>
                <a:gd name="connsiteY10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99" h="276999" extrusionOk="0">
                  <a:moveTo>
                    <a:pt x="0" y="0"/>
                  </a:moveTo>
                  <a:cubicBezTo>
                    <a:pt x="117944" y="-12197"/>
                    <a:pt x="461098" y="8721"/>
                    <a:pt x="578266" y="0"/>
                  </a:cubicBezTo>
                  <a:cubicBezTo>
                    <a:pt x="695434" y="-8721"/>
                    <a:pt x="875869" y="28909"/>
                    <a:pt x="1156531" y="0"/>
                  </a:cubicBezTo>
                  <a:cubicBezTo>
                    <a:pt x="1437194" y="-28909"/>
                    <a:pt x="1466762" y="15064"/>
                    <a:pt x="1645833" y="0"/>
                  </a:cubicBezTo>
                  <a:cubicBezTo>
                    <a:pt x="1824904" y="-15064"/>
                    <a:pt x="2086071" y="57389"/>
                    <a:pt x="2224099" y="0"/>
                  </a:cubicBezTo>
                  <a:cubicBezTo>
                    <a:pt x="2224814" y="67072"/>
                    <a:pt x="2194606" y="161630"/>
                    <a:pt x="2224099" y="276999"/>
                  </a:cubicBezTo>
                  <a:cubicBezTo>
                    <a:pt x="1950111" y="329616"/>
                    <a:pt x="1903017" y="238011"/>
                    <a:pt x="1645833" y="276999"/>
                  </a:cubicBezTo>
                  <a:cubicBezTo>
                    <a:pt x="1388649" y="315987"/>
                    <a:pt x="1230161" y="214500"/>
                    <a:pt x="1112050" y="276999"/>
                  </a:cubicBezTo>
                  <a:cubicBezTo>
                    <a:pt x="993939" y="339498"/>
                    <a:pt x="789665" y="225526"/>
                    <a:pt x="556025" y="276999"/>
                  </a:cubicBezTo>
                  <a:cubicBezTo>
                    <a:pt x="322385" y="328472"/>
                    <a:pt x="162371" y="265624"/>
                    <a:pt x="0" y="276999"/>
                  </a:cubicBezTo>
                  <a:cubicBezTo>
                    <a:pt x="-25906" y="185370"/>
                    <a:pt x="10522" y="6349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10494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WeatherNet – Phase A Paper</a:t>
              </a:r>
              <a:endParaRPr lang="he-IL" sz="12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28;p48">
            <a:extLst>
              <a:ext uri="{FF2B5EF4-FFF2-40B4-BE49-F238E27FC236}">
                <a16:creationId xmlns:a16="http://schemas.microsoft.com/office/drawing/2014/main" id="{30D0B430-DEF3-97D4-AEA5-A2908F1A6F74}"/>
              </a:ext>
            </a:extLst>
          </p:cNvPr>
          <p:cNvSpPr/>
          <p:nvPr/>
        </p:nvSpPr>
        <p:spPr>
          <a:xfrm>
            <a:off x="3159040" y="-482528"/>
            <a:ext cx="1412960" cy="131826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8285018" y="4310216"/>
            <a:ext cx="803564" cy="993797"/>
          </a:xfrm>
          <a:custGeom>
            <a:avLst/>
            <a:gdLst/>
            <a:ahLst/>
            <a:cxnLst/>
            <a:rect l="l" t="t" r="r" b="b"/>
            <a:pathLst>
              <a:path w="2349086" h="2623146" extrusionOk="0">
                <a:moveTo>
                  <a:pt x="0" y="0"/>
                </a:moveTo>
                <a:lnTo>
                  <a:pt x="2349086" y="0"/>
                </a:lnTo>
                <a:lnTo>
                  <a:pt x="2349086" y="2623146"/>
                </a:lnTo>
                <a:lnTo>
                  <a:pt x="0" y="26231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2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04" name="Google Shape;204;p26"/>
          <p:cNvSpPr/>
          <p:nvPr/>
        </p:nvSpPr>
        <p:spPr>
          <a:xfrm>
            <a:off x="-1314450" y="4310216"/>
            <a:ext cx="3657600" cy="1423139"/>
          </a:xfrm>
          <a:custGeom>
            <a:avLst/>
            <a:gdLst/>
            <a:ahLst/>
            <a:cxnLst/>
            <a:rect l="l" t="t" r="r" b="b"/>
            <a:pathLst>
              <a:path w="7315200" h="2846278" extrusionOk="0">
                <a:moveTo>
                  <a:pt x="0" y="0"/>
                </a:moveTo>
                <a:lnTo>
                  <a:pt x="7315200" y="0"/>
                </a:lnTo>
                <a:lnTo>
                  <a:pt x="7315200" y="2846278"/>
                </a:lnTo>
                <a:lnTo>
                  <a:pt x="0" y="284627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2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05" name="Google Shape;205;p26"/>
          <p:cNvSpPr/>
          <p:nvPr/>
        </p:nvSpPr>
        <p:spPr>
          <a:xfrm>
            <a:off x="3694300" y="-99502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9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Google Shape;302;p33">
            <a:extLst>
              <a:ext uri="{FF2B5EF4-FFF2-40B4-BE49-F238E27FC236}">
                <a16:creationId xmlns:a16="http://schemas.microsoft.com/office/drawing/2014/main" id="{0EBED550-DF45-4BF6-8D87-B80652B6A18B}"/>
              </a:ext>
            </a:extLst>
          </p:cNvPr>
          <p:cNvSpPr txBox="1"/>
          <p:nvPr/>
        </p:nvSpPr>
        <p:spPr>
          <a:xfrm>
            <a:off x="1684025" y="887177"/>
            <a:ext cx="577594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Progress and Achievements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80A5E-0FFE-7C81-5E43-C48D3FDF2AEA}"/>
              </a:ext>
            </a:extLst>
          </p:cNvPr>
          <p:cNvSpPr txBox="1"/>
          <p:nvPr/>
        </p:nvSpPr>
        <p:spPr>
          <a:xfrm>
            <a:off x="1625947" y="1571805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sz="1600" dirty="0"/>
              <a:t>key milestones and progress so far</a:t>
            </a:r>
            <a:endParaRPr lang="he-IL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68502-1172-4D8C-976D-2679313E66E9}"/>
              </a:ext>
            </a:extLst>
          </p:cNvPr>
          <p:cNvSpPr txBox="1"/>
          <p:nvPr/>
        </p:nvSpPr>
        <p:spPr>
          <a:xfrm>
            <a:off x="2241503" y="2016841"/>
            <a:ext cx="4907441" cy="15113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/>
              <a:t>Data access </a:t>
            </a:r>
            <a:r>
              <a:rPr lang="en-US" sz="1200" dirty="0"/>
              <a:t>and initial setup for</a:t>
            </a:r>
            <a:r>
              <a:rPr lang="en-US" sz="1200" b="1" dirty="0"/>
              <a:t> Jerusalem Station (2000-2023)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Data preprocessing techniques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Exploratory data analysis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Early model experiments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and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Insights gained</a:t>
            </a:r>
          </a:p>
        </p:txBody>
      </p:sp>
      <p:pic>
        <p:nvPicPr>
          <p:cNvPr id="9" name="Graphic 8" descr="Research outline">
            <a:extLst>
              <a:ext uri="{FF2B5EF4-FFF2-40B4-BE49-F238E27FC236}">
                <a16:creationId xmlns:a16="http://schemas.microsoft.com/office/drawing/2014/main" id="{7F32B325-6F10-7F64-52EC-2339F8F6C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4719" y="4229100"/>
            <a:ext cx="914400" cy="914400"/>
          </a:xfrm>
          <a:prstGeom prst="rect">
            <a:avLst/>
          </a:prstGeom>
        </p:spPr>
      </p:pic>
      <p:pic>
        <p:nvPicPr>
          <p:cNvPr id="11" name="Graphic 10" descr="Bar chart outline">
            <a:extLst>
              <a:ext uri="{FF2B5EF4-FFF2-40B4-BE49-F238E27FC236}">
                <a16:creationId xmlns:a16="http://schemas.microsoft.com/office/drawing/2014/main" id="{2FE56D3E-FD9C-5C0D-963B-D09F38BC51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4482" y="4229100"/>
            <a:ext cx="914400" cy="91440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3D34E6E-E134-4BF9-69B5-F43959C2F687}"/>
              </a:ext>
            </a:extLst>
          </p:cNvPr>
          <p:cNvSpPr txBox="1"/>
          <p:nvPr/>
        </p:nvSpPr>
        <p:spPr>
          <a:xfrm>
            <a:off x="3968496" y="4881890"/>
            <a:ext cx="43426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-10-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/>
          <p:nvPr/>
        </p:nvSpPr>
        <p:spPr>
          <a:xfrm>
            <a:off x="223546" y="3740120"/>
            <a:ext cx="3494523" cy="2057400"/>
          </a:xfrm>
          <a:custGeom>
            <a:avLst/>
            <a:gdLst/>
            <a:ahLst/>
            <a:cxnLst/>
            <a:rect l="l" t="t" r="r" b="b"/>
            <a:pathLst>
              <a:path w="6989045" h="4114800" extrusionOk="0">
                <a:moveTo>
                  <a:pt x="0" y="0"/>
                </a:moveTo>
                <a:lnTo>
                  <a:pt x="6989044" y="0"/>
                </a:lnTo>
                <a:lnTo>
                  <a:pt x="69890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42" name="Google Shape;242;p28"/>
          <p:cNvSpPr/>
          <p:nvPr/>
        </p:nvSpPr>
        <p:spPr>
          <a:xfrm>
            <a:off x="-1063218" y="-191899"/>
            <a:ext cx="3657600" cy="1677924"/>
          </a:xfrm>
          <a:custGeom>
            <a:avLst/>
            <a:gdLst/>
            <a:ahLst/>
            <a:cxnLst/>
            <a:rect l="l" t="t" r="r" b="b"/>
            <a:pathLst>
              <a:path w="7315200" h="3355848" extrusionOk="0">
                <a:moveTo>
                  <a:pt x="0" y="0"/>
                </a:moveTo>
                <a:lnTo>
                  <a:pt x="7315200" y="0"/>
                </a:lnTo>
                <a:lnTo>
                  <a:pt x="7315200" y="3355848"/>
                </a:lnTo>
                <a:lnTo>
                  <a:pt x="0" y="33558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1FB10-BBF8-9241-45E4-BD336ED49427}"/>
              </a:ext>
            </a:extLst>
          </p:cNvPr>
          <p:cNvSpPr txBox="1"/>
          <p:nvPr/>
        </p:nvSpPr>
        <p:spPr>
          <a:xfrm>
            <a:off x="1504793" y="776506"/>
            <a:ext cx="6414653" cy="7727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1" dirty="0"/>
              <a:t>Analysis of the Jerusalem station data </a:t>
            </a:r>
            <a:r>
              <a:rPr lang="en-US" sz="1200" dirty="0"/>
              <a:t>(2000–2023), revealing </a:t>
            </a:r>
            <a:r>
              <a:rPr lang="en-US" sz="1200" b="1" dirty="0"/>
              <a:t>gaps in the dataset</a:t>
            </a:r>
            <a:r>
              <a:rPr lang="en-US" sz="1200" dirty="0"/>
              <a:t>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address these gaps, we explored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various missing data imputation techniques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62CE6AB7-CE35-0009-FA87-3F67D8CC5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071" y="1807556"/>
            <a:ext cx="4585855" cy="2474638"/>
          </a:xfrm>
          <a:prstGeom prst="roundRect">
            <a:avLst>
              <a:gd name="adj" fmla="val 19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23" name="Google Shape;223;p27"/>
          <p:cNvSpPr/>
          <p:nvPr/>
        </p:nvSpPr>
        <p:spPr>
          <a:xfrm rot="14495670">
            <a:off x="8065732" y="3411523"/>
            <a:ext cx="854628" cy="1837910"/>
          </a:xfrm>
          <a:custGeom>
            <a:avLst/>
            <a:gdLst/>
            <a:ahLst/>
            <a:cxnLst/>
            <a:rect l="l" t="t" r="r" b="b"/>
            <a:pathLst>
              <a:path w="1709256" h="3675820" extrusionOk="0">
                <a:moveTo>
                  <a:pt x="0" y="0"/>
                </a:moveTo>
                <a:lnTo>
                  <a:pt x="1709256" y="0"/>
                </a:lnTo>
                <a:lnTo>
                  <a:pt x="1709256" y="3675820"/>
                </a:lnTo>
                <a:lnTo>
                  <a:pt x="0" y="367582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2" name="Google Shape;230;p27">
            <a:extLst>
              <a:ext uri="{FF2B5EF4-FFF2-40B4-BE49-F238E27FC236}">
                <a16:creationId xmlns:a16="http://schemas.microsoft.com/office/drawing/2014/main" id="{40170B33-6840-FE92-DCAA-08F7064D7D70}"/>
              </a:ext>
            </a:extLst>
          </p:cNvPr>
          <p:cNvSpPr txBox="1"/>
          <p:nvPr/>
        </p:nvSpPr>
        <p:spPr>
          <a:xfrm>
            <a:off x="3425966" y="275138"/>
            <a:ext cx="229206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Data Analysis</a:t>
            </a:r>
            <a:endParaRPr sz="700" u="sng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9359495-A9AB-FDB0-3F04-9A5C8FFB6ABC}"/>
              </a:ext>
            </a:extLst>
          </p:cNvPr>
          <p:cNvSpPr txBox="1"/>
          <p:nvPr/>
        </p:nvSpPr>
        <p:spPr>
          <a:xfrm>
            <a:off x="3982134" y="4881890"/>
            <a:ext cx="51061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-11-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 rot="1200310">
            <a:off x="-719993" y="3763580"/>
            <a:ext cx="1480125" cy="1731140"/>
          </a:xfrm>
          <a:custGeom>
            <a:avLst/>
            <a:gdLst/>
            <a:ahLst/>
            <a:cxnLst/>
            <a:rect l="l" t="t" r="r" b="b"/>
            <a:pathLst>
              <a:path w="2960249" h="3462279" extrusionOk="0">
                <a:moveTo>
                  <a:pt x="0" y="0"/>
                </a:moveTo>
                <a:lnTo>
                  <a:pt x="2960249" y="0"/>
                </a:lnTo>
                <a:lnTo>
                  <a:pt x="2960249" y="3462280"/>
                </a:lnTo>
                <a:lnTo>
                  <a:pt x="0" y="346228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25" name="Google Shape;225;p27"/>
          <p:cNvSpPr/>
          <p:nvPr/>
        </p:nvSpPr>
        <p:spPr>
          <a:xfrm>
            <a:off x="4597544" y="-560699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26" name="Google Shape;226;p27"/>
          <p:cNvSpPr/>
          <p:nvPr/>
        </p:nvSpPr>
        <p:spPr>
          <a:xfrm>
            <a:off x="6412721" y="4047065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9BD1A-0B6E-5E54-0962-C36DF093D671}"/>
              </a:ext>
            </a:extLst>
          </p:cNvPr>
          <p:cNvSpPr txBox="1"/>
          <p:nvPr/>
        </p:nvSpPr>
        <p:spPr>
          <a:xfrm>
            <a:off x="513623" y="1039716"/>
            <a:ext cx="7134409" cy="7727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Demonstration of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 simple linear interpolation method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fill missing values in the dataset.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red point represents the interpolated value, calculated as the average of its neighboring points.</a:t>
            </a:r>
          </a:p>
        </p:txBody>
      </p:sp>
      <p:pic>
        <p:nvPicPr>
          <p:cNvPr id="6" name="Picture 5" descr="A graph with a line and dots&#10;&#10;Description automatically generated">
            <a:extLst>
              <a:ext uri="{FF2B5EF4-FFF2-40B4-BE49-F238E27FC236}">
                <a16:creationId xmlns:a16="http://schemas.microsoft.com/office/drawing/2014/main" id="{60E55546-3E64-BE8D-D7D5-61D9FEF2F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8172" y="2035650"/>
            <a:ext cx="4367656" cy="2818537"/>
          </a:xfrm>
          <a:prstGeom prst="roundRect">
            <a:avLst>
              <a:gd name="adj" fmla="val 36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230;p27">
            <a:extLst>
              <a:ext uri="{FF2B5EF4-FFF2-40B4-BE49-F238E27FC236}">
                <a16:creationId xmlns:a16="http://schemas.microsoft.com/office/drawing/2014/main" id="{BA146B37-491C-E000-034D-7DA32C3DEEF6}"/>
              </a:ext>
            </a:extLst>
          </p:cNvPr>
          <p:cNvSpPr txBox="1"/>
          <p:nvPr/>
        </p:nvSpPr>
        <p:spPr>
          <a:xfrm>
            <a:off x="1450921" y="447496"/>
            <a:ext cx="2802047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Missing Data Imputation</a:t>
            </a:r>
            <a:endParaRPr sz="700" u="sng" dirty="0"/>
          </a:p>
        </p:txBody>
      </p:sp>
      <p:sp>
        <p:nvSpPr>
          <p:cNvPr id="221" name="Google Shape;221;p27"/>
          <p:cNvSpPr/>
          <p:nvPr/>
        </p:nvSpPr>
        <p:spPr>
          <a:xfrm rot="2834980" flipH="1">
            <a:off x="8963632" y="361428"/>
            <a:ext cx="110721" cy="789056"/>
          </a:xfrm>
          <a:custGeom>
            <a:avLst/>
            <a:gdLst/>
            <a:ahLst/>
            <a:cxnLst/>
            <a:rect l="l" t="t" r="r" b="b"/>
            <a:pathLst>
              <a:path w="671870" h="5657850" extrusionOk="0">
                <a:moveTo>
                  <a:pt x="0" y="0"/>
                </a:moveTo>
                <a:lnTo>
                  <a:pt x="671870" y="0"/>
                </a:lnTo>
                <a:lnTo>
                  <a:pt x="67187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8" name="Google Shape;221;p27">
            <a:extLst>
              <a:ext uri="{FF2B5EF4-FFF2-40B4-BE49-F238E27FC236}">
                <a16:creationId xmlns:a16="http://schemas.microsoft.com/office/drawing/2014/main" id="{37B444A1-B9DB-4CD7-EFDD-67595B3CBA72}"/>
              </a:ext>
            </a:extLst>
          </p:cNvPr>
          <p:cNvSpPr/>
          <p:nvPr/>
        </p:nvSpPr>
        <p:spPr>
          <a:xfrm rot="396411" flipH="1">
            <a:off x="8893672" y="531342"/>
            <a:ext cx="110721" cy="789056"/>
          </a:xfrm>
          <a:custGeom>
            <a:avLst/>
            <a:gdLst/>
            <a:ahLst/>
            <a:cxnLst/>
            <a:rect l="l" t="t" r="r" b="b"/>
            <a:pathLst>
              <a:path w="671870" h="5657850" extrusionOk="0">
                <a:moveTo>
                  <a:pt x="0" y="0"/>
                </a:moveTo>
                <a:lnTo>
                  <a:pt x="671870" y="0"/>
                </a:lnTo>
                <a:lnTo>
                  <a:pt x="67187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033A85E-86F8-540C-BE09-926651E42C93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-12-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3" name="Google Shape;193;p25"/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5" name="Google Shape;195;p25"/>
          <p:cNvSpPr/>
          <p:nvPr/>
        </p:nvSpPr>
        <p:spPr>
          <a:xfrm>
            <a:off x="-70856" y="171880"/>
            <a:ext cx="840877" cy="872551"/>
          </a:xfrm>
          <a:custGeom>
            <a:avLst/>
            <a:gdLst/>
            <a:ahLst/>
            <a:cxnLst/>
            <a:rect l="l" t="t" r="r" b="b"/>
            <a:pathLst>
              <a:path w="2725836" h="2774388" extrusionOk="0">
                <a:moveTo>
                  <a:pt x="0" y="0"/>
                </a:moveTo>
                <a:lnTo>
                  <a:pt x="2725837" y="0"/>
                </a:lnTo>
                <a:lnTo>
                  <a:pt x="2725837" y="2774388"/>
                </a:lnTo>
                <a:lnTo>
                  <a:pt x="0" y="27743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" name="Google Shape;230;p27">
            <a:extLst>
              <a:ext uri="{FF2B5EF4-FFF2-40B4-BE49-F238E27FC236}">
                <a16:creationId xmlns:a16="http://schemas.microsoft.com/office/drawing/2014/main" id="{F02AF4BB-0D73-2DBE-AD65-549390F576FF}"/>
              </a:ext>
            </a:extLst>
          </p:cNvPr>
          <p:cNvSpPr txBox="1"/>
          <p:nvPr/>
        </p:nvSpPr>
        <p:spPr>
          <a:xfrm>
            <a:off x="3981018" y="369842"/>
            <a:ext cx="2802047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Cyclic Parameters - Time</a:t>
            </a:r>
            <a:endParaRPr sz="700" b="1" u="sn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E828B7-9313-982D-8F5A-5338A92199E0}"/>
              </a:ext>
            </a:extLst>
          </p:cNvPr>
          <p:cNvGrpSpPr/>
          <p:nvPr/>
        </p:nvGrpSpPr>
        <p:grpSpPr>
          <a:xfrm>
            <a:off x="884734" y="794834"/>
            <a:ext cx="6420734" cy="2473178"/>
            <a:chOff x="540048" y="1144644"/>
            <a:chExt cx="6420734" cy="24731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D6DDAE-1FF9-C563-5F2C-70C6C21075D2}"/>
                </a:ext>
              </a:extLst>
            </p:cNvPr>
            <p:cNvSpPr txBox="1"/>
            <p:nvPr/>
          </p:nvSpPr>
          <p:spPr>
            <a:xfrm>
              <a:off x="540048" y="1144644"/>
              <a:ext cx="6420734" cy="247317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lvl="1">
                <a:lnSpc>
                  <a:spcPct val="200000"/>
                </a:lnSpc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In Weather Data, 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Time behaves as a cyclic parameter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.</a:t>
              </a:r>
              <a:b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</a:br>
              <a:endParaRPr lang="en-US" sz="5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 marL="574675" lvl="1">
                <a:lnSpc>
                  <a:spcPct val="150000"/>
                </a:lnSpc>
                <a:tabLst>
                  <a:tab pos="630238" algn="l"/>
                </a:tabLst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For instance, 06:00 on any given day should be treated similarly across all days, rather than as a continuous, linear progression.</a:t>
              </a:r>
              <a:b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</a:br>
              <a:endParaRPr lang="en-US" sz="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 marL="574675" lvl="1">
                <a:lnSpc>
                  <a:spcPct val="150000"/>
                </a:lnSpc>
                <a:tabLst>
                  <a:tab pos="630238" algn="l"/>
                </a:tabLst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Likewise, the day of the year follows a cyclical pattern, where the same date in different years (e.g., seasonal changes) is treated similarly.</a:t>
              </a:r>
              <a:b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</a:br>
              <a:endParaRPr lang="en-US" sz="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 lvl="1">
                <a:lnSpc>
                  <a:spcPct val="150000"/>
                </a:lnSpc>
                <a:tabLst>
                  <a:tab pos="630238" algn="l"/>
                </a:tabLst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To represent time as a cyclic parameter, we apply </a:t>
              </a:r>
              <a:r>
                <a:rPr lang="en-US" sz="1200" b="1" i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sin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 and </a:t>
              </a:r>
              <a:r>
                <a:rPr lang="en-US" sz="1200" b="1" i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cos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 transformations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, converting time into cyclical values that the model can interpret.</a:t>
              </a:r>
            </a:p>
          </p:txBody>
        </p:sp>
        <p:pic>
          <p:nvPicPr>
            <p:cNvPr id="6" name="Graphic 5" descr="Clock outline">
              <a:extLst>
                <a:ext uri="{FF2B5EF4-FFF2-40B4-BE49-F238E27FC236}">
                  <a16:creationId xmlns:a16="http://schemas.microsoft.com/office/drawing/2014/main" id="{5DF73C25-A090-BA7E-BA1B-513F6C812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8399" y="1699224"/>
              <a:ext cx="509032" cy="509032"/>
            </a:xfrm>
            <a:prstGeom prst="rect">
              <a:avLst/>
            </a:prstGeom>
          </p:spPr>
        </p:pic>
        <p:pic>
          <p:nvPicPr>
            <p:cNvPr id="8" name="Graphic 7" descr="Daily calendar outline">
              <a:extLst>
                <a:ext uri="{FF2B5EF4-FFF2-40B4-BE49-F238E27FC236}">
                  <a16:creationId xmlns:a16="http://schemas.microsoft.com/office/drawing/2014/main" id="{3D4E858E-84E4-8692-1870-D230686F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8399" y="2335034"/>
              <a:ext cx="509032" cy="5090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D5DB0F-1707-8EBD-2C56-EFC4B55AF3E0}"/>
                  </a:ext>
                </a:extLst>
              </p:cNvPr>
              <p:cNvSpPr txBox="1"/>
              <p:nvPr/>
            </p:nvSpPr>
            <p:spPr>
              <a:xfrm>
                <a:off x="2229452" y="3652271"/>
                <a:ext cx="2925620" cy="1305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100" u="sng" dirty="0"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Hour of the Day: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𝐷𝑎𝑦𝑆𝑖𝑛</m:t>
                      </m:r>
                      <m:r>
                        <a:rPr lang="en-US" sz="110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11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𝑡𝑖𝑚𝑒𝑠𝑡𝑎𝑚𝑝</m:t>
                              </m:r>
                              <m:r>
                                <a:rPr lang="en-US" sz="11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1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𝑑𝑎𝑦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𝐷𝑎𝑦</m:t>
                      </m:r>
                      <m:r>
                        <a:rPr lang="en-US" sz="1100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US" sz="1100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11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𝑡𝑖𝑚𝑒𝑠𝑡𝑎𝑚𝑝</m:t>
                              </m:r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1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𝑑𝑎𝑦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D5DB0F-1707-8EBD-2C56-EFC4B55AF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52" y="3652271"/>
                <a:ext cx="2925620" cy="1305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CF2893-CDC4-391E-9B75-53550218B0C3}"/>
                  </a:ext>
                </a:extLst>
              </p:cNvPr>
              <p:cNvSpPr txBox="1"/>
              <p:nvPr/>
            </p:nvSpPr>
            <p:spPr>
              <a:xfrm>
                <a:off x="5242010" y="3652271"/>
                <a:ext cx="2925620" cy="1305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100" u="sng" dirty="0"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Day of the Year: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en-US" sz="110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𝑆𝑖𝑛</m:t>
                      </m:r>
                      <m:r>
                        <a:rPr lang="en-US" sz="110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11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𝑡𝑖𝑚𝑒𝑠𝑡𝑎𝑚𝑝</m:t>
                              </m:r>
                              <m:r>
                                <a:rPr lang="en-US" sz="11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1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1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𝑦𝑒𝑎𝑟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en-US" sz="1100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US" sz="1100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1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𝑡𝑖𝑚𝑒𝑠𝑡𝑎𝑚𝑝</m:t>
                              </m:r>
                              <m:r>
                                <a:rPr lang="en-US" sz="11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1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l-GR" sz="11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1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𝑦𝑒𝑎𝑟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CF2893-CDC4-391E-9B75-53550218B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010" y="3652271"/>
                <a:ext cx="2925620" cy="1305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E6C4D64-8144-38DA-875B-2169D7E91CE7}"/>
              </a:ext>
            </a:extLst>
          </p:cNvPr>
          <p:cNvSpPr txBox="1"/>
          <p:nvPr/>
        </p:nvSpPr>
        <p:spPr>
          <a:xfrm>
            <a:off x="3982134" y="4881890"/>
            <a:ext cx="48013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-13-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3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3" name="Google Shape;193;p25"/>
          <p:cNvSpPr/>
          <p:nvPr/>
        </p:nvSpPr>
        <p:spPr>
          <a:xfrm>
            <a:off x="7249518" y="-863221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-70856" y="-918696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5" name="Google Shape;195;p25"/>
          <p:cNvSpPr/>
          <p:nvPr/>
        </p:nvSpPr>
        <p:spPr>
          <a:xfrm>
            <a:off x="-70856" y="171880"/>
            <a:ext cx="840877" cy="872551"/>
          </a:xfrm>
          <a:custGeom>
            <a:avLst/>
            <a:gdLst/>
            <a:ahLst/>
            <a:cxnLst/>
            <a:rect l="l" t="t" r="r" b="b"/>
            <a:pathLst>
              <a:path w="2725836" h="2774388" extrusionOk="0">
                <a:moveTo>
                  <a:pt x="0" y="0"/>
                </a:moveTo>
                <a:lnTo>
                  <a:pt x="2725837" y="0"/>
                </a:lnTo>
                <a:lnTo>
                  <a:pt x="2725837" y="2774388"/>
                </a:lnTo>
                <a:lnTo>
                  <a:pt x="0" y="27743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" name="Google Shape;230;p27">
            <a:extLst>
              <a:ext uri="{FF2B5EF4-FFF2-40B4-BE49-F238E27FC236}">
                <a16:creationId xmlns:a16="http://schemas.microsoft.com/office/drawing/2014/main" id="{F02AF4BB-0D73-2DBE-AD65-549390F576FF}"/>
              </a:ext>
            </a:extLst>
          </p:cNvPr>
          <p:cNvSpPr txBox="1"/>
          <p:nvPr/>
        </p:nvSpPr>
        <p:spPr>
          <a:xfrm>
            <a:off x="3436817" y="285223"/>
            <a:ext cx="2802047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Cyclic Parameters - Time</a:t>
            </a:r>
            <a:endParaRPr sz="700" b="1" u="sng" dirty="0"/>
          </a:p>
        </p:txBody>
      </p:sp>
      <p:pic>
        <p:nvPicPr>
          <p:cNvPr id="5" name="Picture 4" descr="A two graphs with blue and orange lines&#10;&#10;Description automatically generated">
            <a:extLst>
              <a:ext uri="{FF2B5EF4-FFF2-40B4-BE49-F238E27FC236}">
                <a16:creationId xmlns:a16="http://schemas.microsoft.com/office/drawing/2014/main" id="{F73D884D-0940-3375-CCF3-147659DAF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81" y="1071820"/>
            <a:ext cx="4711560" cy="2566955"/>
          </a:xfrm>
          <a:prstGeom prst="roundRect">
            <a:avLst>
              <a:gd name="adj" fmla="val 53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717B55B9-E919-45D0-D08D-BF2B8A991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1044430"/>
            <a:ext cx="3654921" cy="2756557"/>
          </a:xfrm>
          <a:prstGeom prst="roundRect">
            <a:avLst>
              <a:gd name="adj" fmla="val 30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 descr="Repeat outline">
            <a:extLst>
              <a:ext uri="{FF2B5EF4-FFF2-40B4-BE49-F238E27FC236}">
                <a16:creationId xmlns:a16="http://schemas.microsoft.com/office/drawing/2014/main" id="{786B31A5-A224-C911-01ED-457CC9242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7841" y="4102516"/>
            <a:ext cx="914400" cy="914400"/>
          </a:xfrm>
          <a:prstGeom prst="rect">
            <a:avLst/>
          </a:prstGeom>
        </p:spPr>
      </p:pic>
      <p:pic>
        <p:nvPicPr>
          <p:cNvPr id="16" name="Graphic 15" descr="Periodic Graph outline">
            <a:extLst>
              <a:ext uri="{FF2B5EF4-FFF2-40B4-BE49-F238E27FC236}">
                <a16:creationId xmlns:a16="http://schemas.microsoft.com/office/drawing/2014/main" id="{1AE82E1D-93D6-15B0-FFF8-AC2AD792E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57600" y="4102516"/>
            <a:ext cx="914400" cy="9144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C0E6E81-5736-8023-EDBA-2DBB39958B98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-14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20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 rot="-7845682">
            <a:off x="220514" y="-356358"/>
            <a:ext cx="623917" cy="1302763"/>
          </a:xfrm>
          <a:custGeom>
            <a:avLst/>
            <a:gdLst/>
            <a:ahLst/>
            <a:cxnLst/>
            <a:rect l="l" t="t" r="r" b="b"/>
            <a:pathLst>
              <a:path w="2026539" h="4114800" extrusionOk="0">
                <a:moveTo>
                  <a:pt x="0" y="0"/>
                </a:moveTo>
                <a:lnTo>
                  <a:pt x="2026539" y="0"/>
                </a:lnTo>
                <a:lnTo>
                  <a:pt x="2026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55" name="Google Shape;255;p29"/>
          <p:cNvSpPr/>
          <p:nvPr/>
        </p:nvSpPr>
        <p:spPr>
          <a:xfrm flipH="1">
            <a:off x="7315200" y="4108983"/>
            <a:ext cx="3657600" cy="1423139"/>
          </a:xfrm>
          <a:custGeom>
            <a:avLst/>
            <a:gdLst/>
            <a:ahLst/>
            <a:cxnLst/>
            <a:rect l="l" t="t" r="r" b="b"/>
            <a:pathLst>
              <a:path w="7315200" h="2846278" extrusionOk="0">
                <a:moveTo>
                  <a:pt x="7315200" y="0"/>
                </a:moveTo>
                <a:lnTo>
                  <a:pt x="0" y="0"/>
                </a:lnTo>
                <a:lnTo>
                  <a:pt x="0" y="2846278"/>
                </a:lnTo>
                <a:lnTo>
                  <a:pt x="7315200" y="2846278"/>
                </a:lnTo>
                <a:lnTo>
                  <a:pt x="731520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56" name="Google Shape;256;p29"/>
          <p:cNvSpPr/>
          <p:nvPr/>
        </p:nvSpPr>
        <p:spPr>
          <a:xfrm rot="10175231">
            <a:off x="207325" y="-1860475"/>
            <a:ext cx="5661837" cy="2616094"/>
          </a:xfrm>
          <a:custGeom>
            <a:avLst/>
            <a:gdLst/>
            <a:ahLst/>
            <a:cxnLst/>
            <a:rect l="l" t="t" r="r" b="b"/>
            <a:pathLst>
              <a:path w="11323674" h="5232187" extrusionOk="0">
                <a:moveTo>
                  <a:pt x="0" y="0"/>
                </a:moveTo>
                <a:lnTo>
                  <a:pt x="11323674" y="0"/>
                </a:lnTo>
                <a:lnTo>
                  <a:pt x="11323674" y="5232187"/>
                </a:lnTo>
                <a:lnTo>
                  <a:pt x="0" y="523218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" name="Graphic 2" descr="Wind Turbines outline">
            <a:extLst>
              <a:ext uri="{FF2B5EF4-FFF2-40B4-BE49-F238E27FC236}">
                <a16:creationId xmlns:a16="http://schemas.microsoft.com/office/drawing/2014/main" id="{33695EA6-F3D0-2282-C0F4-190271B40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37239"/>
            <a:ext cx="914400" cy="914400"/>
          </a:xfrm>
          <a:prstGeom prst="rect">
            <a:avLst/>
          </a:prstGeom>
        </p:spPr>
      </p:pic>
      <p:pic>
        <p:nvPicPr>
          <p:cNvPr id="5" name="Graphic 4" descr="Windy outline">
            <a:extLst>
              <a:ext uri="{FF2B5EF4-FFF2-40B4-BE49-F238E27FC236}">
                <a16:creationId xmlns:a16="http://schemas.microsoft.com/office/drawing/2014/main" id="{86DF1F6F-C2C4-0053-6A20-DFA0E8847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9668" y="0"/>
            <a:ext cx="1067025" cy="956606"/>
          </a:xfrm>
          <a:prstGeom prst="rect">
            <a:avLst/>
          </a:prstGeom>
        </p:spPr>
      </p:pic>
      <p:sp>
        <p:nvSpPr>
          <p:cNvPr id="6" name="Google Shape;230;p27">
            <a:extLst>
              <a:ext uri="{FF2B5EF4-FFF2-40B4-BE49-F238E27FC236}">
                <a16:creationId xmlns:a16="http://schemas.microsoft.com/office/drawing/2014/main" id="{A3AA21E6-9219-A8A2-AD8D-9CFA4348B0B9}"/>
              </a:ext>
            </a:extLst>
          </p:cNvPr>
          <p:cNvSpPr txBox="1"/>
          <p:nvPr/>
        </p:nvSpPr>
        <p:spPr>
          <a:xfrm>
            <a:off x="5006931" y="262105"/>
            <a:ext cx="2802047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Cyclic Parameters - Wind</a:t>
            </a:r>
            <a:endParaRPr sz="7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72509-343B-BC68-568E-0B3E27D6C53D}"/>
              </a:ext>
            </a:extLst>
          </p:cNvPr>
          <p:cNvSpPr txBox="1"/>
          <p:nvPr/>
        </p:nvSpPr>
        <p:spPr>
          <a:xfrm>
            <a:off x="186628" y="855131"/>
            <a:ext cx="8883693" cy="11420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Wind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direction and speed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are recorded as separate parameters.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problem is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 0° and 359° are very close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 terms of wind direction - but in a linear model, they appear far from each other.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model wind parameters effectively, we convert them into vectors, allowing the model to treat wind as a cyclic parameter.</a:t>
            </a:r>
          </a:p>
        </p:txBody>
      </p:sp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FD6DCCB7-C1FF-7E6B-6F9B-1E0C5DE56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3751" y="2258573"/>
            <a:ext cx="3239659" cy="2561319"/>
          </a:xfrm>
          <a:prstGeom prst="roundRect">
            <a:avLst>
              <a:gd name="adj" fmla="val 27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hart of a wind direction&#10;&#10;Description automatically generated with medium confidence">
            <a:extLst>
              <a:ext uri="{FF2B5EF4-FFF2-40B4-BE49-F238E27FC236}">
                <a16:creationId xmlns:a16="http://schemas.microsoft.com/office/drawing/2014/main" id="{1188B9DB-F3BC-D5A8-603F-DB3F1FD577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2492" y="2258573"/>
            <a:ext cx="3175334" cy="2561319"/>
          </a:xfrm>
          <a:prstGeom prst="roundRect">
            <a:avLst>
              <a:gd name="adj" fmla="val 27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CCB1340-4C13-6363-8A83-5D127AE776F7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-15-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-624468" y="3978879"/>
            <a:ext cx="3598317" cy="1400072"/>
          </a:xfrm>
          <a:custGeom>
            <a:avLst/>
            <a:gdLst/>
            <a:ahLst/>
            <a:cxnLst/>
            <a:rect l="l" t="t" r="r" b="b"/>
            <a:pathLst>
              <a:path w="7196634" h="2800145" extrusionOk="0">
                <a:moveTo>
                  <a:pt x="0" y="0"/>
                </a:moveTo>
                <a:lnTo>
                  <a:pt x="7196634" y="0"/>
                </a:lnTo>
                <a:lnTo>
                  <a:pt x="7196634" y="2800145"/>
                </a:lnTo>
                <a:lnTo>
                  <a:pt x="0" y="280014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50" name="Google Shape;250;p29"/>
          <p:cNvSpPr/>
          <p:nvPr/>
        </p:nvSpPr>
        <p:spPr>
          <a:xfrm rot="20333664">
            <a:off x="8620791" y="4462497"/>
            <a:ext cx="548136" cy="664408"/>
          </a:xfrm>
          <a:custGeom>
            <a:avLst/>
            <a:gdLst/>
            <a:ahLst/>
            <a:cxnLst/>
            <a:rect l="l" t="t" r="r" b="b"/>
            <a:pathLst>
              <a:path w="1422034" h="1723678" extrusionOk="0">
                <a:moveTo>
                  <a:pt x="0" y="0"/>
                </a:moveTo>
                <a:lnTo>
                  <a:pt x="1422034" y="0"/>
                </a:lnTo>
                <a:lnTo>
                  <a:pt x="1422034" y="1723679"/>
                </a:lnTo>
                <a:lnTo>
                  <a:pt x="0" y="17236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7" name="Google Shape;230;p27">
            <a:extLst>
              <a:ext uri="{FF2B5EF4-FFF2-40B4-BE49-F238E27FC236}">
                <a16:creationId xmlns:a16="http://schemas.microsoft.com/office/drawing/2014/main" id="{0AC7AAA6-1D64-26E2-21CC-811612340713}"/>
              </a:ext>
            </a:extLst>
          </p:cNvPr>
          <p:cNvSpPr txBox="1"/>
          <p:nvPr/>
        </p:nvSpPr>
        <p:spPr>
          <a:xfrm>
            <a:off x="245815" y="269595"/>
            <a:ext cx="432618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Early </a:t>
            </a:r>
            <a:r>
              <a:rPr lang="en-US" sz="1600" b="1" u="sng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1600" b="1" i="0" u="sng" strike="noStrike" cap="none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mplementations of simple ML </a:t>
            </a:r>
            <a:r>
              <a:rPr lang="en-US" sz="1600" b="1" u="sng" dirty="0">
                <a:solidFill>
                  <a:srgbClr val="0DAAAE"/>
                </a:solidFill>
                <a:latin typeface="Arimo"/>
                <a:ea typeface="Arimo"/>
                <a:cs typeface="Arimo"/>
                <a:sym typeface="Arimo"/>
              </a:rPr>
              <a:t>Models</a:t>
            </a:r>
            <a:endParaRPr sz="700" b="1" u="sng" dirty="0"/>
          </a:p>
        </p:txBody>
      </p:sp>
      <p:sp>
        <p:nvSpPr>
          <p:cNvPr id="4" name="Google Shape;299;p33">
            <a:extLst>
              <a:ext uri="{FF2B5EF4-FFF2-40B4-BE49-F238E27FC236}">
                <a16:creationId xmlns:a16="http://schemas.microsoft.com/office/drawing/2014/main" id="{DE34F6D6-674E-A30D-C9FF-91018C21F6EF}"/>
              </a:ext>
            </a:extLst>
          </p:cNvPr>
          <p:cNvSpPr/>
          <p:nvPr/>
        </p:nvSpPr>
        <p:spPr>
          <a:xfrm flipH="1">
            <a:off x="7508488" y="-24907"/>
            <a:ext cx="3271023" cy="8844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3788D-6E74-0245-1594-877A2722C9C8}"/>
              </a:ext>
            </a:extLst>
          </p:cNvPr>
          <p:cNvSpPr txBox="1"/>
          <p:nvPr/>
        </p:nvSpPr>
        <p:spPr>
          <a:xfrm>
            <a:off x="245815" y="658536"/>
            <a:ext cx="8288408" cy="7727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 trained a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variety of simple models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evaluate their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capabilities and potential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weather forecasting.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Each model was designed to predict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temperature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one hour ahead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continuously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a 24-hour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forecasting window.</a:t>
            </a:r>
          </a:p>
        </p:txBody>
      </p:sp>
      <p:sp>
        <p:nvSpPr>
          <p:cNvPr id="6" name="Google Shape;267;p30">
            <a:extLst>
              <a:ext uri="{FF2B5EF4-FFF2-40B4-BE49-F238E27FC236}">
                <a16:creationId xmlns:a16="http://schemas.microsoft.com/office/drawing/2014/main" id="{2A4C76BE-263B-7AF4-3A70-DBD06BE06328}"/>
              </a:ext>
            </a:extLst>
          </p:cNvPr>
          <p:cNvSpPr txBox="1"/>
          <p:nvPr/>
        </p:nvSpPr>
        <p:spPr>
          <a:xfrm>
            <a:off x="245815" y="2115485"/>
            <a:ext cx="6831314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Baseline model: </a:t>
            </a:r>
            <a:r>
              <a:rPr lang="en-US" sz="11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Assumed that the next hour would be the same as the current.</a:t>
            </a:r>
            <a:endParaRPr sz="700" dirty="0"/>
          </a:p>
        </p:txBody>
      </p:sp>
      <p:pic>
        <p:nvPicPr>
          <p:cNvPr id="8" name="Picture 7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A3C38B28-6AEF-8C71-1F64-84E5C8366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32" y="2504426"/>
            <a:ext cx="7225990" cy="1357391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25D4906-4003-2676-60F9-B5F517A9248C}"/>
              </a:ext>
            </a:extLst>
          </p:cNvPr>
          <p:cNvSpPr txBox="1"/>
          <p:nvPr/>
        </p:nvSpPr>
        <p:spPr>
          <a:xfrm>
            <a:off x="3982134" y="4881890"/>
            <a:ext cx="43746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-16-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 rot="-2312006">
            <a:off x="282932" y="4229576"/>
            <a:ext cx="504349" cy="1084622"/>
          </a:xfrm>
          <a:custGeom>
            <a:avLst/>
            <a:gdLst/>
            <a:ahLst/>
            <a:cxnLst/>
            <a:rect l="l" t="t" r="r" b="b"/>
            <a:pathLst>
              <a:path w="1008699" h="2169244" extrusionOk="0">
                <a:moveTo>
                  <a:pt x="0" y="0"/>
                </a:moveTo>
                <a:lnTo>
                  <a:pt x="1008698" y="0"/>
                </a:lnTo>
                <a:lnTo>
                  <a:pt x="1008698" y="2169245"/>
                </a:lnTo>
                <a:lnTo>
                  <a:pt x="0" y="216924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80" name="Google Shape;280;p31"/>
          <p:cNvSpPr/>
          <p:nvPr/>
        </p:nvSpPr>
        <p:spPr>
          <a:xfrm>
            <a:off x="7315200" y="0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81" name="Google Shape;281;p31"/>
          <p:cNvSpPr/>
          <p:nvPr/>
        </p:nvSpPr>
        <p:spPr>
          <a:xfrm rot="10716083">
            <a:off x="149843" y="-1196097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5"/>
                </a:lnTo>
                <a:lnTo>
                  <a:pt x="0" y="394419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267;p30">
            <a:extLst>
              <a:ext uri="{FF2B5EF4-FFF2-40B4-BE49-F238E27FC236}">
                <a16:creationId xmlns:a16="http://schemas.microsoft.com/office/drawing/2014/main" id="{818302FB-26F2-2631-9E25-E6547A562E57}"/>
              </a:ext>
            </a:extLst>
          </p:cNvPr>
          <p:cNvSpPr txBox="1"/>
          <p:nvPr/>
        </p:nvSpPr>
        <p:spPr>
          <a:xfrm>
            <a:off x="349893" y="658791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Linear Model:</a:t>
            </a:r>
            <a:endParaRPr sz="700" dirty="0"/>
          </a:p>
        </p:txBody>
      </p:sp>
      <p:pic>
        <p:nvPicPr>
          <p:cNvPr id="4" name="Picture 3" descr="A graph of people with a line&#10;&#10;Description automatically generated with medium confidence">
            <a:extLst>
              <a:ext uri="{FF2B5EF4-FFF2-40B4-BE49-F238E27FC236}">
                <a16:creationId xmlns:a16="http://schemas.microsoft.com/office/drawing/2014/main" id="{44415C13-B2AF-B5A2-65F3-E13BC8909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68" y="828487"/>
            <a:ext cx="7382107" cy="1729257"/>
          </a:xfrm>
          <a:prstGeom prst="rect">
            <a:avLst/>
          </a:prstGeom>
        </p:spPr>
      </p:pic>
      <p:sp>
        <p:nvSpPr>
          <p:cNvPr id="5" name="Google Shape;267;p30">
            <a:extLst>
              <a:ext uri="{FF2B5EF4-FFF2-40B4-BE49-F238E27FC236}">
                <a16:creationId xmlns:a16="http://schemas.microsoft.com/office/drawing/2014/main" id="{162E65EC-C3F1-B72A-CC6D-750C774F1D05}"/>
              </a:ext>
            </a:extLst>
          </p:cNvPr>
          <p:cNvSpPr txBox="1"/>
          <p:nvPr/>
        </p:nvSpPr>
        <p:spPr>
          <a:xfrm>
            <a:off x="349892" y="2473445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Dense Model:</a:t>
            </a:r>
            <a:endParaRPr sz="700" dirty="0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99D19A4-8494-AC92-300A-53E9911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68" y="2768911"/>
            <a:ext cx="7382107" cy="174788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1A83508-8527-BEFA-AF1C-0FC77425E4C4}"/>
              </a:ext>
            </a:extLst>
          </p:cNvPr>
          <p:cNvSpPr txBox="1"/>
          <p:nvPr/>
        </p:nvSpPr>
        <p:spPr>
          <a:xfrm>
            <a:off x="3982134" y="4881890"/>
            <a:ext cx="474041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-17-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/>
          <p:nvPr/>
        </p:nvSpPr>
        <p:spPr>
          <a:xfrm>
            <a:off x="7315200" y="0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81" name="Google Shape;281;p31"/>
          <p:cNvSpPr/>
          <p:nvPr/>
        </p:nvSpPr>
        <p:spPr>
          <a:xfrm rot="10716083">
            <a:off x="149843" y="-1196097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5"/>
                </a:lnTo>
                <a:lnTo>
                  <a:pt x="0" y="394419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267;p30">
            <a:extLst>
              <a:ext uri="{FF2B5EF4-FFF2-40B4-BE49-F238E27FC236}">
                <a16:creationId xmlns:a16="http://schemas.microsoft.com/office/drawing/2014/main" id="{818302FB-26F2-2631-9E25-E6547A562E57}"/>
              </a:ext>
            </a:extLst>
          </p:cNvPr>
          <p:cNvSpPr txBox="1"/>
          <p:nvPr/>
        </p:nvSpPr>
        <p:spPr>
          <a:xfrm>
            <a:off x="349893" y="658791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CNNs Model:</a:t>
            </a:r>
            <a:endParaRPr sz="700" dirty="0"/>
          </a:p>
        </p:txBody>
      </p:sp>
      <p:sp>
        <p:nvSpPr>
          <p:cNvPr id="5" name="Google Shape;267;p30">
            <a:extLst>
              <a:ext uri="{FF2B5EF4-FFF2-40B4-BE49-F238E27FC236}">
                <a16:creationId xmlns:a16="http://schemas.microsoft.com/office/drawing/2014/main" id="{162E65EC-C3F1-B72A-CC6D-750C774F1D05}"/>
              </a:ext>
            </a:extLst>
          </p:cNvPr>
          <p:cNvSpPr txBox="1"/>
          <p:nvPr/>
        </p:nvSpPr>
        <p:spPr>
          <a:xfrm>
            <a:off x="349892" y="2697667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RNNs Model:</a:t>
            </a:r>
            <a:endParaRPr sz="700" dirty="0"/>
          </a:p>
        </p:txBody>
      </p:sp>
      <p:pic>
        <p:nvPicPr>
          <p:cNvPr id="6" name="Picture 5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81E76E86-B04C-E538-A4AC-7FFEC037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23" y="2691955"/>
            <a:ext cx="7825214" cy="1860819"/>
          </a:xfrm>
          <a:prstGeom prst="rect">
            <a:avLst/>
          </a:prstGeom>
        </p:spPr>
      </p:pic>
      <p:pic>
        <p:nvPicPr>
          <p:cNvPr id="9" name="Picture 8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14400E00-BEB4-4D4E-C236-B1C4E3D11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23" y="806524"/>
            <a:ext cx="7825214" cy="1885431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63773B2-2BC3-8C2B-E083-3FD5E9444BF5}"/>
              </a:ext>
            </a:extLst>
          </p:cNvPr>
          <p:cNvSpPr txBox="1"/>
          <p:nvPr/>
        </p:nvSpPr>
        <p:spPr>
          <a:xfrm>
            <a:off x="3982134" y="4881890"/>
            <a:ext cx="45575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-18-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07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/>
          <p:nvPr/>
        </p:nvSpPr>
        <p:spPr>
          <a:xfrm>
            <a:off x="6096953" y="4105463"/>
            <a:ext cx="3657600" cy="1486568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91" name="Google Shape;291;p32"/>
          <p:cNvSpPr/>
          <p:nvPr/>
        </p:nvSpPr>
        <p:spPr>
          <a:xfrm>
            <a:off x="5398143" y="-657902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92" name="Google Shape;292;p32"/>
          <p:cNvSpPr/>
          <p:nvPr/>
        </p:nvSpPr>
        <p:spPr>
          <a:xfrm>
            <a:off x="-1828800" y="-478394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Google Shape;267;p30">
            <a:extLst>
              <a:ext uri="{FF2B5EF4-FFF2-40B4-BE49-F238E27FC236}">
                <a16:creationId xmlns:a16="http://schemas.microsoft.com/office/drawing/2014/main" id="{2765A588-DD2B-8F0F-F94E-1521A71EB144}"/>
              </a:ext>
            </a:extLst>
          </p:cNvPr>
          <p:cNvSpPr txBox="1"/>
          <p:nvPr/>
        </p:nvSpPr>
        <p:spPr>
          <a:xfrm>
            <a:off x="2052788" y="218883"/>
            <a:ext cx="156068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Performance:</a:t>
            </a:r>
            <a:endParaRPr sz="700" dirty="0"/>
          </a:p>
        </p:txBody>
      </p:sp>
      <p:pic>
        <p:nvPicPr>
          <p:cNvPr id="6" name="Picture 5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A1CDE61B-1938-E11D-BA17-914AEBE20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360" y="658929"/>
            <a:ext cx="3774199" cy="3137977"/>
          </a:xfrm>
          <a:prstGeom prst="roundRect">
            <a:avLst>
              <a:gd name="adj" fmla="val 28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F182E-2CDC-8609-1F15-10F0507CD654}"/>
              </a:ext>
            </a:extLst>
          </p:cNvPr>
          <p:cNvSpPr txBox="1"/>
          <p:nvPr/>
        </p:nvSpPr>
        <p:spPr>
          <a:xfrm>
            <a:off x="337255" y="4009268"/>
            <a:ext cx="6276905" cy="6111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b="1" i="1" dirty="0">
                <a:solidFill>
                  <a:srgbClr val="538D6D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With these results in mind, we’ll now dive into our proposed architecture designed to improve forecasting accuracy …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DA55935-A09F-EC2E-FE1D-757B58915D35}"/>
              </a:ext>
            </a:extLst>
          </p:cNvPr>
          <p:cNvSpPr txBox="1"/>
          <p:nvPr/>
        </p:nvSpPr>
        <p:spPr>
          <a:xfrm>
            <a:off x="3982134" y="4881890"/>
            <a:ext cx="49232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-19-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2052033" y="1035918"/>
            <a:ext cx="3860205" cy="3137291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Project Overview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Motivation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Progress and Achievements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Proposed Architecture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System Goals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Website Interface</a:t>
            </a:r>
          </a:p>
        </p:txBody>
      </p:sp>
      <p:sp>
        <p:nvSpPr>
          <p:cNvPr id="321" name="Google Shape;321;p35"/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23" name="Google Shape;323;p35"/>
          <p:cNvSpPr/>
          <p:nvPr/>
        </p:nvSpPr>
        <p:spPr>
          <a:xfrm>
            <a:off x="5447261" y="-721158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265;p30">
            <a:extLst>
              <a:ext uri="{FF2B5EF4-FFF2-40B4-BE49-F238E27FC236}">
                <a16:creationId xmlns:a16="http://schemas.microsoft.com/office/drawing/2014/main" id="{B6D2138F-5271-0BC1-2179-6724FE730D00}"/>
              </a:ext>
            </a:extLst>
          </p:cNvPr>
          <p:cNvSpPr txBox="1"/>
          <p:nvPr/>
        </p:nvSpPr>
        <p:spPr>
          <a:xfrm>
            <a:off x="1237361" y="456701"/>
            <a:ext cx="445237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Presentation Roadmap</a:t>
            </a:r>
            <a:endParaRPr sz="1050" dirty="0"/>
          </a:p>
        </p:txBody>
      </p:sp>
      <p:sp>
        <p:nvSpPr>
          <p:cNvPr id="3" name="Google Shape;312;p34">
            <a:extLst>
              <a:ext uri="{FF2B5EF4-FFF2-40B4-BE49-F238E27FC236}">
                <a16:creationId xmlns:a16="http://schemas.microsoft.com/office/drawing/2014/main" id="{8C71A0DA-537B-68FC-6985-6CFFA47E7731}"/>
              </a:ext>
            </a:extLst>
          </p:cNvPr>
          <p:cNvSpPr/>
          <p:nvPr/>
        </p:nvSpPr>
        <p:spPr>
          <a:xfrm rot="19873358">
            <a:off x="7559" y="4479002"/>
            <a:ext cx="683409" cy="695890"/>
          </a:xfrm>
          <a:custGeom>
            <a:avLst/>
            <a:gdLst/>
            <a:ahLst/>
            <a:cxnLst/>
            <a:rect l="l" t="t" r="r" b="b"/>
            <a:pathLst>
              <a:path w="1857670" h="1760142" extrusionOk="0">
                <a:moveTo>
                  <a:pt x="0" y="0"/>
                </a:moveTo>
                <a:lnTo>
                  <a:pt x="1857670" y="0"/>
                </a:lnTo>
                <a:lnTo>
                  <a:pt x="1857670" y="1760142"/>
                </a:lnTo>
                <a:lnTo>
                  <a:pt x="0" y="176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7" name="Google Shape;2227;p48">
            <a:extLst>
              <a:ext uri="{FF2B5EF4-FFF2-40B4-BE49-F238E27FC236}">
                <a16:creationId xmlns:a16="http://schemas.microsoft.com/office/drawing/2014/main" id="{1975505F-A7ED-42AC-2101-03CFD01785E7}"/>
              </a:ext>
            </a:extLst>
          </p:cNvPr>
          <p:cNvSpPr/>
          <p:nvPr/>
        </p:nvSpPr>
        <p:spPr>
          <a:xfrm>
            <a:off x="-117743" y="-141679"/>
            <a:ext cx="1127531" cy="111054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-2177762" y="774523"/>
            <a:ext cx="3860205" cy="1340544"/>
          </a:xfrm>
          <a:custGeom>
            <a:avLst/>
            <a:gdLst/>
            <a:ahLst/>
            <a:cxnLst/>
            <a:rect l="l" t="t" r="r" b="b"/>
            <a:pathLst>
              <a:path w="7720410" h="2681088" extrusionOk="0">
                <a:moveTo>
                  <a:pt x="0" y="0"/>
                </a:moveTo>
                <a:lnTo>
                  <a:pt x="7720410" y="0"/>
                </a:lnTo>
                <a:lnTo>
                  <a:pt x="7720410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0001EDC-7F59-052B-871E-85403F46AFEF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62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412944" y="1392444"/>
            <a:ext cx="72495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 w="9525">
                  <a:solidFill>
                    <a:srgbClr val="FFFFFF"/>
                  </a:solidFill>
                </a:ln>
                <a:solidFill>
                  <a:srgbClr val="EB6B31"/>
                </a:solidFill>
                <a:effectLst/>
                <a:uLnTx/>
                <a:uFillTx/>
                <a:latin typeface="Paytone One"/>
                <a:cs typeface="Arial"/>
                <a:sym typeface="Paytone One"/>
              </a:rPr>
              <a:t>Proposed  </a:t>
            </a:r>
            <a:r>
              <a:rPr kumimoji="0" lang="en" sz="4000" b="1" i="0" u="none" strike="noStrike" kern="0" cap="none" spc="0" normalizeH="0" baseline="0" noProof="0" dirty="0">
                <a:ln w="9525">
                  <a:solidFill>
                    <a:srgbClr val="FFFFFF"/>
                  </a:solidFill>
                </a:ln>
                <a:solidFill>
                  <a:srgbClr val="EB6B31"/>
                </a:solidFill>
                <a:effectLst/>
                <a:uLnTx/>
                <a:uFillTx/>
                <a:latin typeface="Paytone One"/>
                <a:cs typeface="Arial"/>
                <a:sym typeface="Paytone One"/>
              </a:rPr>
              <a:t>Architecture</a:t>
            </a:r>
            <a:endParaRPr kumimoji="0" sz="4000" b="1" i="0" u="none" strike="noStrike" kern="0" cap="none" spc="0" normalizeH="0" baseline="0" noProof="0" dirty="0">
              <a:ln w="9525"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C59B25-D49B-4EE4-4646-D60415DB582B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0D637D3F-CA1A-2630-3832-6EA1DC5DAE5B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Overview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Motivation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Progress and Achievements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Proposed Architecture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Goals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FD7BDEA-9F00-4802-0EC5-879C868F6214}"/>
              </a:ext>
            </a:extLst>
          </p:cNvPr>
          <p:cNvSpPr txBox="1"/>
          <p:nvPr/>
        </p:nvSpPr>
        <p:spPr>
          <a:xfrm>
            <a:off x="3982134" y="4881890"/>
            <a:ext cx="43746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-20-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7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DF4DD6BF-9E3F-13EA-034C-D3D1D652D1C8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Architecture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2ECD7-E6FF-1305-475C-A2362BE3A004}"/>
              </a:ext>
            </a:extLst>
          </p:cNvPr>
          <p:cNvSpPr txBox="1"/>
          <p:nvPr/>
        </p:nvSpPr>
        <p:spPr>
          <a:xfrm>
            <a:off x="355460" y="866664"/>
            <a:ext cx="4818325" cy="821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CNNs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for short-term pattern detection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LSTMs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for long-term dependencies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Attention Mechanism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for spatial relationships between stations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E1F1064-F22C-6B50-19B9-66A4C20C763B}"/>
              </a:ext>
            </a:extLst>
          </p:cNvPr>
          <p:cNvSpPr txBox="1"/>
          <p:nvPr/>
        </p:nvSpPr>
        <p:spPr>
          <a:xfrm>
            <a:off x="3982135" y="4881890"/>
            <a:ext cx="44643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-21-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7C3CD5B-E895-31D7-6CF3-276A5F2A5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01" y="1269546"/>
            <a:ext cx="6698799" cy="37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7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407;p402">
            <a:extLst>
              <a:ext uri="{FF2B5EF4-FFF2-40B4-BE49-F238E27FC236}">
                <a16:creationId xmlns:a16="http://schemas.microsoft.com/office/drawing/2014/main" id="{53D2FD9D-7E90-8450-9AA1-55EBF9104E3A}"/>
              </a:ext>
            </a:extLst>
          </p:cNvPr>
          <p:cNvSpPr/>
          <p:nvPr/>
        </p:nvSpPr>
        <p:spPr>
          <a:xfrm flipH="1">
            <a:off x="1702" y="132268"/>
            <a:ext cx="1812109" cy="629296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2" name="מלבן 381">
            <a:extLst>
              <a:ext uri="{FF2B5EF4-FFF2-40B4-BE49-F238E27FC236}">
                <a16:creationId xmlns:a16="http://schemas.microsoft.com/office/drawing/2014/main" id="{9F0D8FDA-8DE9-B225-2C54-83FA04899802}"/>
              </a:ext>
            </a:extLst>
          </p:cNvPr>
          <p:cNvSpPr/>
          <p:nvPr/>
        </p:nvSpPr>
        <p:spPr>
          <a:xfrm>
            <a:off x="6199222" y="1338793"/>
            <a:ext cx="295771" cy="3217697"/>
          </a:xfrm>
          <a:prstGeom prst="rect">
            <a:avLst/>
          </a:prstGeom>
          <a:solidFill>
            <a:srgbClr val="17375E">
              <a:alpha val="89804"/>
            </a:srgb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pic>
        <p:nvPicPr>
          <p:cNvPr id="5" name="Picture 8" descr="A map of israel with blue circles&#10;&#10;Description automatically generated">
            <a:extLst>
              <a:ext uri="{FF2B5EF4-FFF2-40B4-BE49-F238E27FC236}">
                <a16:creationId xmlns:a16="http://schemas.microsoft.com/office/drawing/2014/main" id="{6E3ADDA6-E986-1937-F48A-0749B1500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602" y="717297"/>
            <a:ext cx="1959824" cy="386911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25" name="Oval 80">
            <a:extLst>
              <a:ext uri="{FF2B5EF4-FFF2-40B4-BE49-F238E27FC236}">
                <a16:creationId xmlns:a16="http://schemas.microsoft.com/office/drawing/2014/main" id="{7A036066-5210-D05F-205B-7C54934B2302}"/>
              </a:ext>
            </a:extLst>
          </p:cNvPr>
          <p:cNvSpPr/>
          <p:nvPr/>
        </p:nvSpPr>
        <p:spPr>
          <a:xfrm>
            <a:off x="4712575" y="2878555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6" name="Oval 81">
            <a:extLst>
              <a:ext uri="{FF2B5EF4-FFF2-40B4-BE49-F238E27FC236}">
                <a16:creationId xmlns:a16="http://schemas.microsoft.com/office/drawing/2014/main" id="{7996C0EA-95C5-B687-8D8D-ACA48F51A787}"/>
              </a:ext>
            </a:extLst>
          </p:cNvPr>
          <p:cNvSpPr/>
          <p:nvPr/>
        </p:nvSpPr>
        <p:spPr>
          <a:xfrm>
            <a:off x="4712575" y="3039778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Oval 82">
            <a:extLst>
              <a:ext uri="{FF2B5EF4-FFF2-40B4-BE49-F238E27FC236}">
                <a16:creationId xmlns:a16="http://schemas.microsoft.com/office/drawing/2014/main" id="{748CCF07-310E-8EE5-B0D2-9355D759C72E}"/>
              </a:ext>
            </a:extLst>
          </p:cNvPr>
          <p:cNvSpPr/>
          <p:nvPr/>
        </p:nvSpPr>
        <p:spPr>
          <a:xfrm>
            <a:off x="4708825" y="3203093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7" name="Straight Arrow Connector 18">
            <a:extLst>
              <a:ext uri="{FF2B5EF4-FFF2-40B4-BE49-F238E27FC236}">
                <a16:creationId xmlns:a16="http://schemas.microsoft.com/office/drawing/2014/main" id="{6006637C-B599-019E-FAEB-E6500DECBAFB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5228882" y="1094889"/>
            <a:ext cx="3146803" cy="1241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9">
            <a:extLst>
              <a:ext uri="{FF2B5EF4-FFF2-40B4-BE49-F238E27FC236}">
                <a16:creationId xmlns:a16="http://schemas.microsoft.com/office/drawing/2014/main" id="{00B93E8F-FA11-6357-BABD-AEEE70E84291}"/>
              </a:ext>
            </a:extLst>
          </p:cNvPr>
          <p:cNvSpPr/>
          <p:nvPr/>
        </p:nvSpPr>
        <p:spPr>
          <a:xfrm>
            <a:off x="4252978" y="2138136"/>
            <a:ext cx="975904" cy="396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82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id="{23E76671-F47F-CE0A-D6B2-26A4765E41FD}"/>
              </a:ext>
            </a:extLst>
          </p:cNvPr>
          <p:cNvSpPr/>
          <p:nvPr/>
        </p:nvSpPr>
        <p:spPr>
          <a:xfrm>
            <a:off x="4209300" y="2231160"/>
            <a:ext cx="975904" cy="396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81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5" name="Straight Arrow Connector 18">
            <a:extLst>
              <a:ext uri="{FF2B5EF4-FFF2-40B4-BE49-F238E27FC236}">
                <a16:creationId xmlns:a16="http://schemas.microsoft.com/office/drawing/2014/main" id="{538064BD-028A-6364-F6AB-6F346FCF14AB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5185204" y="1130031"/>
            <a:ext cx="3205378" cy="1299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9">
            <a:extLst>
              <a:ext uri="{FF2B5EF4-FFF2-40B4-BE49-F238E27FC236}">
                <a16:creationId xmlns:a16="http://schemas.microsoft.com/office/drawing/2014/main" id="{52216306-F840-CCCB-F299-3A0C6CA29CAA}"/>
              </a:ext>
            </a:extLst>
          </p:cNvPr>
          <p:cNvSpPr/>
          <p:nvPr/>
        </p:nvSpPr>
        <p:spPr>
          <a:xfrm>
            <a:off x="4168705" y="2305128"/>
            <a:ext cx="975904" cy="396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80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2" name="Straight Arrow Connector 18">
            <a:extLst>
              <a:ext uri="{FF2B5EF4-FFF2-40B4-BE49-F238E27FC236}">
                <a16:creationId xmlns:a16="http://schemas.microsoft.com/office/drawing/2014/main" id="{E7DC2105-2463-E930-17A9-F323D223F1CD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5144609" y="973239"/>
            <a:ext cx="3341644" cy="1530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9">
            <a:extLst>
              <a:ext uri="{FF2B5EF4-FFF2-40B4-BE49-F238E27FC236}">
                <a16:creationId xmlns:a16="http://schemas.microsoft.com/office/drawing/2014/main" id="{154178D8-1966-401D-DA64-1F868E052032}"/>
              </a:ext>
            </a:extLst>
          </p:cNvPr>
          <p:cNvSpPr/>
          <p:nvPr/>
        </p:nvSpPr>
        <p:spPr>
          <a:xfrm>
            <a:off x="4112766" y="2402670"/>
            <a:ext cx="975904" cy="396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79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62" name="Straight Arrow Connector 18">
            <a:extLst>
              <a:ext uri="{FF2B5EF4-FFF2-40B4-BE49-F238E27FC236}">
                <a16:creationId xmlns:a16="http://schemas.microsoft.com/office/drawing/2014/main" id="{2062EB59-889D-9DF3-26CB-3C4A8D19EE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088670" y="1036698"/>
            <a:ext cx="3634574" cy="156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18">
            <a:extLst>
              <a:ext uri="{FF2B5EF4-FFF2-40B4-BE49-F238E27FC236}">
                <a16:creationId xmlns:a16="http://schemas.microsoft.com/office/drawing/2014/main" id="{F610A31F-D952-8833-B7F0-CAAE4CBE973A}"/>
              </a:ext>
            </a:extLst>
          </p:cNvPr>
          <p:cNvCxnSpPr>
            <a:cxnSpLocks/>
          </p:cNvCxnSpPr>
          <p:nvPr/>
        </p:nvCxnSpPr>
        <p:spPr>
          <a:xfrm flipH="1">
            <a:off x="4895109" y="1422852"/>
            <a:ext cx="3331327" cy="14854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18">
            <a:extLst>
              <a:ext uri="{FF2B5EF4-FFF2-40B4-BE49-F238E27FC236}">
                <a16:creationId xmlns:a16="http://schemas.microsoft.com/office/drawing/2014/main" id="{278064F9-99ED-A5CD-4794-3D7ECE7BB1E8}"/>
              </a:ext>
            </a:extLst>
          </p:cNvPr>
          <p:cNvCxnSpPr>
            <a:cxnSpLocks/>
          </p:cNvCxnSpPr>
          <p:nvPr/>
        </p:nvCxnSpPr>
        <p:spPr>
          <a:xfrm flipH="1">
            <a:off x="4927347" y="1466818"/>
            <a:ext cx="3464483" cy="1464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18">
            <a:extLst>
              <a:ext uri="{FF2B5EF4-FFF2-40B4-BE49-F238E27FC236}">
                <a16:creationId xmlns:a16="http://schemas.microsoft.com/office/drawing/2014/main" id="{469F74A2-577C-4A57-F614-C60BE1EB8A21}"/>
              </a:ext>
            </a:extLst>
          </p:cNvPr>
          <p:cNvCxnSpPr>
            <a:cxnSpLocks/>
          </p:cNvCxnSpPr>
          <p:nvPr/>
        </p:nvCxnSpPr>
        <p:spPr>
          <a:xfrm flipH="1">
            <a:off x="4956545" y="1710303"/>
            <a:ext cx="3363491" cy="12363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18">
            <a:extLst>
              <a:ext uri="{FF2B5EF4-FFF2-40B4-BE49-F238E27FC236}">
                <a16:creationId xmlns:a16="http://schemas.microsoft.com/office/drawing/2014/main" id="{D19BAAE5-EB43-177A-787F-0F32FD20A066}"/>
              </a:ext>
            </a:extLst>
          </p:cNvPr>
          <p:cNvCxnSpPr>
            <a:cxnSpLocks/>
          </p:cNvCxnSpPr>
          <p:nvPr/>
        </p:nvCxnSpPr>
        <p:spPr>
          <a:xfrm flipH="1">
            <a:off x="4927347" y="1953784"/>
            <a:ext cx="3310000" cy="1028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18">
            <a:extLst>
              <a:ext uri="{FF2B5EF4-FFF2-40B4-BE49-F238E27FC236}">
                <a16:creationId xmlns:a16="http://schemas.microsoft.com/office/drawing/2014/main" id="{B892D609-F084-DAE2-D303-C53E6A53BC6C}"/>
              </a:ext>
            </a:extLst>
          </p:cNvPr>
          <p:cNvCxnSpPr>
            <a:cxnSpLocks/>
          </p:cNvCxnSpPr>
          <p:nvPr/>
        </p:nvCxnSpPr>
        <p:spPr>
          <a:xfrm flipH="1">
            <a:off x="4969769" y="2186495"/>
            <a:ext cx="3262122" cy="816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18">
            <a:extLst>
              <a:ext uri="{FF2B5EF4-FFF2-40B4-BE49-F238E27FC236}">
                <a16:creationId xmlns:a16="http://schemas.microsoft.com/office/drawing/2014/main" id="{8F96FF34-DA00-2D15-0547-750380CA62A6}"/>
              </a:ext>
            </a:extLst>
          </p:cNvPr>
          <p:cNvCxnSpPr>
            <a:cxnSpLocks/>
          </p:cNvCxnSpPr>
          <p:nvPr/>
        </p:nvCxnSpPr>
        <p:spPr>
          <a:xfrm flipH="1">
            <a:off x="4979908" y="2453329"/>
            <a:ext cx="2895499" cy="579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18">
            <a:extLst>
              <a:ext uri="{FF2B5EF4-FFF2-40B4-BE49-F238E27FC236}">
                <a16:creationId xmlns:a16="http://schemas.microsoft.com/office/drawing/2014/main" id="{F8E754DE-BCF8-7AA6-85F3-4A3ED60B6F21}"/>
              </a:ext>
            </a:extLst>
          </p:cNvPr>
          <p:cNvCxnSpPr>
            <a:cxnSpLocks/>
          </p:cNvCxnSpPr>
          <p:nvPr/>
        </p:nvCxnSpPr>
        <p:spPr>
          <a:xfrm flipH="1">
            <a:off x="4969769" y="2716252"/>
            <a:ext cx="3079095" cy="343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18">
            <a:extLst>
              <a:ext uri="{FF2B5EF4-FFF2-40B4-BE49-F238E27FC236}">
                <a16:creationId xmlns:a16="http://schemas.microsoft.com/office/drawing/2014/main" id="{F2F8E7AE-ECF3-9F76-739E-792CBEE6B57A}"/>
              </a:ext>
            </a:extLst>
          </p:cNvPr>
          <p:cNvCxnSpPr>
            <a:cxnSpLocks/>
          </p:cNvCxnSpPr>
          <p:nvPr/>
        </p:nvCxnSpPr>
        <p:spPr>
          <a:xfrm flipH="1">
            <a:off x="4954485" y="3092800"/>
            <a:ext cx="2931833" cy="5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18">
            <a:extLst>
              <a:ext uri="{FF2B5EF4-FFF2-40B4-BE49-F238E27FC236}">
                <a16:creationId xmlns:a16="http://schemas.microsoft.com/office/drawing/2014/main" id="{9911D630-91E1-2DB1-28B9-FEF90C3576DC}"/>
              </a:ext>
            </a:extLst>
          </p:cNvPr>
          <p:cNvCxnSpPr>
            <a:cxnSpLocks/>
          </p:cNvCxnSpPr>
          <p:nvPr/>
        </p:nvCxnSpPr>
        <p:spPr>
          <a:xfrm flipH="1" flipV="1">
            <a:off x="4945560" y="3148355"/>
            <a:ext cx="2929847" cy="264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6" name="Rectangle 6">
            <a:extLst>
              <a:ext uri="{FF2B5EF4-FFF2-40B4-BE49-F238E27FC236}">
                <a16:creationId xmlns:a16="http://schemas.microsoft.com/office/drawing/2014/main" id="{C2D2DB4F-A1F4-1FA0-C66E-77FBC3AE4444}"/>
              </a:ext>
            </a:extLst>
          </p:cNvPr>
          <p:cNvSpPr/>
          <p:nvPr/>
        </p:nvSpPr>
        <p:spPr>
          <a:xfrm>
            <a:off x="4035391" y="3347927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2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47" name="Rectangle 3">
            <a:extLst>
              <a:ext uri="{FF2B5EF4-FFF2-40B4-BE49-F238E27FC236}">
                <a16:creationId xmlns:a16="http://schemas.microsoft.com/office/drawing/2014/main" id="{33EF938C-782A-F156-8845-8DA2561B6E5B}"/>
              </a:ext>
            </a:extLst>
          </p:cNvPr>
          <p:cNvSpPr/>
          <p:nvPr/>
        </p:nvSpPr>
        <p:spPr>
          <a:xfrm>
            <a:off x="4024868" y="4024139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1 Data 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Target Station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48" name="Straight Arrow Connector 18">
            <a:extLst>
              <a:ext uri="{FF2B5EF4-FFF2-40B4-BE49-F238E27FC236}">
                <a16:creationId xmlns:a16="http://schemas.microsoft.com/office/drawing/2014/main" id="{F5726F3A-DBDD-7273-2E8D-055BBEB05BC3}"/>
              </a:ext>
            </a:extLst>
          </p:cNvPr>
          <p:cNvCxnSpPr>
            <a:cxnSpLocks/>
          </p:cNvCxnSpPr>
          <p:nvPr/>
        </p:nvCxnSpPr>
        <p:spPr>
          <a:xfrm flipH="1" flipV="1">
            <a:off x="4969769" y="3187450"/>
            <a:ext cx="2964583" cy="656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18">
            <a:extLst>
              <a:ext uri="{FF2B5EF4-FFF2-40B4-BE49-F238E27FC236}">
                <a16:creationId xmlns:a16="http://schemas.microsoft.com/office/drawing/2014/main" id="{D0A5985E-E1E3-EE83-812D-EF2CE8B64463}"/>
              </a:ext>
            </a:extLst>
          </p:cNvPr>
          <p:cNvCxnSpPr>
            <a:cxnSpLocks/>
          </p:cNvCxnSpPr>
          <p:nvPr/>
        </p:nvCxnSpPr>
        <p:spPr>
          <a:xfrm flipH="1" flipV="1">
            <a:off x="4949742" y="3248521"/>
            <a:ext cx="2984610" cy="1090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18">
            <a:extLst>
              <a:ext uri="{FF2B5EF4-FFF2-40B4-BE49-F238E27FC236}">
                <a16:creationId xmlns:a16="http://schemas.microsoft.com/office/drawing/2014/main" id="{56271796-74A5-5737-9A9B-B0F4EDD09924}"/>
              </a:ext>
            </a:extLst>
          </p:cNvPr>
          <p:cNvCxnSpPr>
            <a:cxnSpLocks/>
            <a:endCxn id="346" idx="3"/>
          </p:cNvCxnSpPr>
          <p:nvPr/>
        </p:nvCxnSpPr>
        <p:spPr>
          <a:xfrm flipH="1">
            <a:off x="5176353" y="2372768"/>
            <a:ext cx="2783422" cy="1282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18">
            <a:extLst>
              <a:ext uri="{FF2B5EF4-FFF2-40B4-BE49-F238E27FC236}">
                <a16:creationId xmlns:a16="http://schemas.microsoft.com/office/drawing/2014/main" id="{CFD657BA-7DAE-996C-0EC1-3E5EA4784160}"/>
              </a:ext>
            </a:extLst>
          </p:cNvPr>
          <p:cNvCxnSpPr>
            <a:cxnSpLocks/>
            <a:endCxn id="347" idx="3"/>
          </p:cNvCxnSpPr>
          <p:nvPr/>
        </p:nvCxnSpPr>
        <p:spPr>
          <a:xfrm flipH="1">
            <a:off x="5165830" y="2434504"/>
            <a:ext cx="2945883" cy="1897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1" name="Rectangle 9">
            <a:extLst>
              <a:ext uri="{FF2B5EF4-FFF2-40B4-BE49-F238E27FC236}">
                <a16:creationId xmlns:a16="http://schemas.microsoft.com/office/drawing/2014/main" id="{7B392633-ABD1-4805-8E5F-B360ED95FD71}"/>
              </a:ext>
            </a:extLst>
          </p:cNvPr>
          <p:cNvSpPr/>
          <p:nvPr/>
        </p:nvSpPr>
        <p:spPr>
          <a:xfrm>
            <a:off x="4024868" y="2215311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n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87" name="TextBox 6">
            <a:extLst>
              <a:ext uri="{FF2B5EF4-FFF2-40B4-BE49-F238E27FC236}">
                <a16:creationId xmlns:a16="http://schemas.microsoft.com/office/drawing/2014/main" id="{FC3D7C9A-6F3D-DE20-9334-A6996444A2F3}"/>
              </a:ext>
            </a:extLst>
          </p:cNvPr>
          <p:cNvSpPr txBox="1"/>
          <p:nvPr/>
        </p:nvSpPr>
        <p:spPr>
          <a:xfrm>
            <a:off x="5864443" y="1181827"/>
            <a:ext cx="1392658" cy="313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Processing Data</a:t>
            </a:r>
          </a:p>
        </p:txBody>
      </p:sp>
      <p:sp>
        <p:nvSpPr>
          <p:cNvPr id="389" name="TextBox 6">
            <a:extLst>
              <a:ext uri="{FF2B5EF4-FFF2-40B4-BE49-F238E27FC236}">
                <a16:creationId xmlns:a16="http://schemas.microsoft.com/office/drawing/2014/main" id="{A2F47C92-061A-4B5D-9463-BA6F294D9388}"/>
              </a:ext>
            </a:extLst>
          </p:cNvPr>
          <p:cNvSpPr txBox="1"/>
          <p:nvPr/>
        </p:nvSpPr>
        <p:spPr>
          <a:xfrm>
            <a:off x="152261" y="1070904"/>
            <a:ext cx="3927355" cy="15835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Data Collection: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Collect historical weather data (temperature, wind, humidity, etc.) from multiple stations.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Preprocessing: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Clean, normalize, and handle missing data.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Cyclic Encoding: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Transform time-based features to capture daily and seasonal weather cycles.</a:t>
            </a:r>
          </a:p>
        </p:txBody>
      </p:sp>
      <p:sp>
        <p:nvSpPr>
          <p:cNvPr id="391" name="TextBox 4">
            <a:extLst>
              <a:ext uri="{FF2B5EF4-FFF2-40B4-BE49-F238E27FC236}">
                <a16:creationId xmlns:a16="http://schemas.microsoft.com/office/drawing/2014/main" id="{E6AF736A-C158-E883-5525-809F115810D6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Gather and Process Weather Station Data</a:t>
            </a:r>
            <a:endParaRPr kumimoji="0" lang="he-IL" sz="16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394" name="Google Shape;226;p27">
            <a:extLst>
              <a:ext uri="{FF2B5EF4-FFF2-40B4-BE49-F238E27FC236}">
                <a16:creationId xmlns:a16="http://schemas.microsoft.com/office/drawing/2014/main" id="{3C902D25-A576-079F-A9E4-860CF2902E3D}"/>
              </a:ext>
            </a:extLst>
          </p:cNvPr>
          <p:cNvSpPr/>
          <p:nvPr/>
        </p:nvSpPr>
        <p:spPr>
          <a:xfrm>
            <a:off x="6391414" y="5418665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44F77740-037A-0985-565E-F8347B8A772F}"/>
              </a:ext>
            </a:extLst>
          </p:cNvPr>
          <p:cNvSpPr/>
          <p:nvPr/>
        </p:nvSpPr>
        <p:spPr>
          <a:xfrm>
            <a:off x="6402716" y="1452787"/>
            <a:ext cx="295771" cy="3217697"/>
          </a:xfrm>
          <a:prstGeom prst="rect">
            <a:avLst/>
          </a:prstGeom>
          <a:solidFill>
            <a:srgbClr val="17375E">
              <a:alpha val="89804"/>
            </a:srgb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D618D67-2A98-3A0D-D687-8EB8710B1F72}"/>
              </a:ext>
            </a:extLst>
          </p:cNvPr>
          <p:cNvSpPr txBox="1"/>
          <p:nvPr/>
        </p:nvSpPr>
        <p:spPr>
          <a:xfrm>
            <a:off x="3982134" y="4881890"/>
            <a:ext cx="443561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-22-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6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4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65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42" grpId="0" animBg="1"/>
      <p:bldP spid="42" grpId="1" animBg="1"/>
      <p:bldP spid="42" grpId="2" animBg="1"/>
      <p:bldP spid="44" grpId="0" animBg="1"/>
      <p:bldP spid="44" grpId="1" animBg="1"/>
      <p:bldP spid="52" grpId="0" animBg="1"/>
      <p:bldP spid="52" grpId="1" animBg="1"/>
      <p:bldP spid="61" grpId="0" animBg="1"/>
      <p:bldP spid="61" grpId="1" animBg="1"/>
      <p:bldP spid="346" grpId="0" animBg="1"/>
      <p:bldP spid="347" grpId="0" animBg="1"/>
      <p:bldP spid="3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Straight Arrow Connector 18">
            <a:extLst>
              <a:ext uri="{FF2B5EF4-FFF2-40B4-BE49-F238E27FC236}">
                <a16:creationId xmlns:a16="http://schemas.microsoft.com/office/drawing/2014/main" id="{A4C6DE2C-9266-4CCD-9C92-27A74119BC66}"/>
              </a:ext>
            </a:extLst>
          </p:cNvPr>
          <p:cNvCxnSpPr>
            <a:cxnSpLocks/>
          </p:cNvCxnSpPr>
          <p:nvPr/>
        </p:nvCxnSpPr>
        <p:spPr>
          <a:xfrm>
            <a:off x="1688403" y="1571740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TextBox 20">
            <a:extLst>
              <a:ext uri="{FF2B5EF4-FFF2-40B4-BE49-F238E27FC236}">
                <a16:creationId xmlns:a16="http://schemas.microsoft.com/office/drawing/2014/main" id="{5E4001DF-8420-EA94-6E9D-62AC737AFD85}"/>
              </a:ext>
            </a:extLst>
          </p:cNvPr>
          <p:cNvSpPr txBox="1"/>
          <p:nvPr/>
        </p:nvSpPr>
        <p:spPr>
          <a:xfrm>
            <a:off x="1708563" y="1316454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1" name="Straight Connector 30">
            <a:extLst>
              <a:ext uri="{FF2B5EF4-FFF2-40B4-BE49-F238E27FC236}">
                <a16:creationId xmlns:a16="http://schemas.microsoft.com/office/drawing/2014/main" id="{BC338AF9-D95E-C14E-ABC7-2B924EED7571}"/>
              </a:ext>
            </a:extLst>
          </p:cNvPr>
          <p:cNvCxnSpPr>
            <a:cxnSpLocks/>
          </p:cNvCxnSpPr>
          <p:nvPr/>
        </p:nvCxnSpPr>
        <p:spPr>
          <a:xfrm>
            <a:off x="336059" y="2996510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2" name="Straight Arrow Connector 34">
            <a:extLst>
              <a:ext uri="{FF2B5EF4-FFF2-40B4-BE49-F238E27FC236}">
                <a16:creationId xmlns:a16="http://schemas.microsoft.com/office/drawing/2014/main" id="{500D6749-1CB1-A49C-217C-1E61F6D37341}"/>
              </a:ext>
            </a:extLst>
          </p:cNvPr>
          <p:cNvCxnSpPr>
            <a:cxnSpLocks/>
          </p:cNvCxnSpPr>
          <p:nvPr/>
        </p:nvCxnSpPr>
        <p:spPr>
          <a:xfrm>
            <a:off x="1668140" y="2577227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3" name="TextBox 35">
            <a:extLst>
              <a:ext uri="{FF2B5EF4-FFF2-40B4-BE49-F238E27FC236}">
                <a16:creationId xmlns:a16="http://schemas.microsoft.com/office/drawing/2014/main" id="{90408255-D78B-2151-5E8C-132F5C89C291}"/>
              </a:ext>
            </a:extLst>
          </p:cNvPr>
          <p:cNvSpPr txBox="1"/>
          <p:nvPr/>
        </p:nvSpPr>
        <p:spPr>
          <a:xfrm>
            <a:off x="1681720" y="2321970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4" name="Straight Connector 44">
            <a:extLst>
              <a:ext uri="{FF2B5EF4-FFF2-40B4-BE49-F238E27FC236}">
                <a16:creationId xmlns:a16="http://schemas.microsoft.com/office/drawing/2014/main" id="{960A5A18-E224-72EF-3BA0-98EB4CAC5F11}"/>
              </a:ext>
            </a:extLst>
          </p:cNvPr>
          <p:cNvCxnSpPr>
            <a:cxnSpLocks/>
          </p:cNvCxnSpPr>
          <p:nvPr/>
        </p:nvCxnSpPr>
        <p:spPr>
          <a:xfrm>
            <a:off x="317971" y="4016447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5" name="Straight Arrow Connector 46">
            <a:extLst>
              <a:ext uri="{FF2B5EF4-FFF2-40B4-BE49-F238E27FC236}">
                <a16:creationId xmlns:a16="http://schemas.microsoft.com/office/drawing/2014/main" id="{514B678E-379D-46CA-FD4A-E08C2D0629A5}"/>
              </a:ext>
            </a:extLst>
          </p:cNvPr>
          <p:cNvCxnSpPr>
            <a:cxnSpLocks/>
          </p:cNvCxnSpPr>
          <p:nvPr/>
        </p:nvCxnSpPr>
        <p:spPr>
          <a:xfrm>
            <a:off x="1681720" y="3478823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6" name="TextBox 47">
            <a:extLst>
              <a:ext uri="{FF2B5EF4-FFF2-40B4-BE49-F238E27FC236}">
                <a16:creationId xmlns:a16="http://schemas.microsoft.com/office/drawing/2014/main" id="{7D4FCCBA-0978-A41F-D532-25BFE1079493}"/>
              </a:ext>
            </a:extLst>
          </p:cNvPr>
          <p:cNvSpPr txBox="1"/>
          <p:nvPr/>
        </p:nvSpPr>
        <p:spPr>
          <a:xfrm>
            <a:off x="1681720" y="3223568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7" name="Straight Arrow Connector 56">
            <a:extLst>
              <a:ext uri="{FF2B5EF4-FFF2-40B4-BE49-F238E27FC236}">
                <a16:creationId xmlns:a16="http://schemas.microsoft.com/office/drawing/2014/main" id="{2315F6D7-46F2-BE2B-C872-E6080E53DD2D}"/>
              </a:ext>
            </a:extLst>
          </p:cNvPr>
          <p:cNvCxnSpPr>
            <a:cxnSpLocks/>
          </p:cNvCxnSpPr>
          <p:nvPr/>
        </p:nvCxnSpPr>
        <p:spPr>
          <a:xfrm>
            <a:off x="1635243" y="4481173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TextBox 57">
            <a:extLst>
              <a:ext uri="{FF2B5EF4-FFF2-40B4-BE49-F238E27FC236}">
                <a16:creationId xmlns:a16="http://schemas.microsoft.com/office/drawing/2014/main" id="{B0808F7E-263D-0BC4-9B9C-1AE7FC634107}"/>
              </a:ext>
            </a:extLst>
          </p:cNvPr>
          <p:cNvSpPr txBox="1"/>
          <p:nvPr/>
        </p:nvSpPr>
        <p:spPr>
          <a:xfrm>
            <a:off x="1630524" y="4229946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02" name="Straight Connector 30">
            <a:extLst>
              <a:ext uri="{FF2B5EF4-FFF2-40B4-BE49-F238E27FC236}">
                <a16:creationId xmlns:a16="http://schemas.microsoft.com/office/drawing/2014/main" id="{3ABF202E-C6C9-4B23-1F4F-B8669A4321CB}"/>
              </a:ext>
            </a:extLst>
          </p:cNvPr>
          <p:cNvCxnSpPr>
            <a:cxnSpLocks/>
          </p:cNvCxnSpPr>
          <p:nvPr/>
        </p:nvCxnSpPr>
        <p:spPr>
          <a:xfrm>
            <a:off x="314732" y="1944962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80">
            <a:extLst>
              <a:ext uri="{FF2B5EF4-FFF2-40B4-BE49-F238E27FC236}">
                <a16:creationId xmlns:a16="http://schemas.microsoft.com/office/drawing/2014/main" id="{4609B349-A745-1A5D-BA79-E742DABBF08F}"/>
              </a:ext>
            </a:extLst>
          </p:cNvPr>
          <p:cNvSpPr/>
          <p:nvPr/>
        </p:nvSpPr>
        <p:spPr>
          <a:xfrm>
            <a:off x="4712575" y="2878555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Oval 81">
            <a:extLst>
              <a:ext uri="{FF2B5EF4-FFF2-40B4-BE49-F238E27FC236}">
                <a16:creationId xmlns:a16="http://schemas.microsoft.com/office/drawing/2014/main" id="{E8A0DE98-7C23-B166-6BE4-B8C6F0E61522}"/>
              </a:ext>
            </a:extLst>
          </p:cNvPr>
          <p:cNvSpPr/>
          <p:nvPr/>
        </p:nvSpPr>
        <p:spPr>
          <a:xfrm>
            <a:off x="4712575" y="3039778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Oval 82">
            <a:extLst>
              <a:ext uri="{FF2B5EF4-FFF2-40B4-BE49-F238E27FC236}">
                <a16:creationId xmlns:a16="http://schemas.microsoft.com/office/drawing/2014/main" id="{B594ED0F-1DCE-1F85-607B-1E74817C1237}"/>
              </a:ext>
            </a:extLst>
          </p:cNvPr>
          <p:cNvSpPr/>
          <p:nvPr/>
        </p:nvSpPr>
        <p:spPr>
          <a:xfrm>
            <a:off x="4708825" y="3203093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AAC8114-C3B4-D661-FDB8-C6DBCF64F583}"/>
              </a:ext>
            </a:extLst>
          </p:cNvPr>
          <p:cNvSpPr/>
          <p:nvPr/>
        </p:nvSpPr>
        <p:spPr>
          <a:xfrm>
            <a:off x="4035391" y="3347927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2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91B885B-F4F2-676E-1198-DBBFF7097B1A}"/>
              </a:ext>
            </a:extLst>
          </p:cNvPr>
          <p:cNvSpPr/>
          <p:nvPr/>
        </p:nvSpPr>
        <p:spPr>
          <a:xfrm>
            <a:off x="4024868" y="4024139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1 Data 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Target Station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3939EFE-6FD5-DF8F-F5D4-3019D998DDD8}"/>
              </a:ext>
            </a:extLst>
          </p:cNvPr>
          <p:cNvSpPr/>
          <p:nvPr/>
        </p:nvSpPr>
        <p:spPr>
          <a:xfrm>
            <a:off x="4024868" y="2215311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n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026718C-C534-E1A6-1613-04D227D192D2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Independent Path for Each Weather Station</a:t>
            </a:r>
            <a:endParaRPr kumimoji="0" lang="he-IL" sz="14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17" name="Google Shape;226;p27">
            <a:extLst>
              <a:ext uri="{FF2B5EF4-FFF2-40B4-BE49-F238E27FC236}">
                <a16:creationId xmlns:a16="http://schemas.microsoft.com/office/drawing/2014/main" id="{9C1B4724-915A-F47D-B260-CB4595F9BA5F}"/>
              </a:ext>
            </a:extLst>
          </p:cNvPr>
          <p:cNvSpPr/>
          <p:nvPr/>
        </p:nvSpPr>
        <p:spPr>
          <a:xfrm>
            <a:off x="6412721" y="4047065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223;p27">
            <a:extLst>
              <a:ext uri="{FF2B5EF4-FFF2-40B4-BE49-F238E27FC236}">
                <a16:creationId xmlns:a16="http://schemas.microsoft.com/office/drawing/2014/main" id="{DF71A825-D7FB-C22E-87A6-E579DD4C4A30}"/>
              </a:ext>
            </a:extLst>
          </p:cNvPr>
          <p:cNvSpPr/>
          <p:nvPr/>
        </p:nvSpPr>
        <p:spPr>
          <a:xfrm rot="3883113">
            <a:off x="6935173" y="2655261"/>
            <a:ext cx="854628" cy="1837910"/>
          </a:xfrm>
          <a:custGeom>
            <a:avLst/>
            <a:gdLst/>
            <a:ahLst/>
            <a:cxnLst/>
            <a:rect l="l" t="t" r="r" b="b"/>
            <a:pathLst>
              <a:path w="1709256" h="3675820" extrusionOk="0">
                <a:moveTo>
                  <a:pt x="0" y="0"/>
                </a:moveTo>
                <a:lnTo>
                  <a:pt x="1709256" y="0"/>
                </a:lnTo>
                <a:lnTo>
                  <a:pt x="1709256" y="3675820"/>
                </a:lnTo>
                <a:lnTo>
                  <a:pt x="0" y="367582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3;p35">
            <a:extLst>
              <a:ext uri="{FF2B5EF4-FFF2-40B4-BE49-F238E27FC236}">
                <a16:creationId xmlns:a16="http://schemas.microsoft.com/office/drawing/2014/main" id="{E5225478-167B-5DF3-E7CB-4F678204AD05}"/>
              </a:ext>
            </a:extLst>
          </p:cNvPr>
          <p:cNvSpPr/>
          <p:nvPr/>
        </p:nvSpPr>
        <p:spPr>
          <a:xfrm>
            <a:off x="5463289" y="-201834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22DD939-E1F8-8DB3-133F-AD2987904DB3}"/>
              </a:ext>
            </a:extLst>
          </p:cNvPr>
          <p:cNvSpPr txBox="1"/>
          <p:nvPr/>
        </p:nvSpPr>
        <p:spPr>
          <a:xfrm>
            <a:off x="5295761" y="1153207"/>
            <a:ext cx="3927355" cy="821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Process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each weather station’s data independently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. 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Understand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different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patterns or details  on each station.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rial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6B67E65-4EFE-1828-F8D7-E68232B697C3}"/>
              </a:ext>
            </a:extLst>
          </p:cNvPr>
          <p:cNvSpPr txBox="1"/>
          <p:nvPr/>
        </p:nvSpPr>
        <p:spPr>
          <a:xfrm>
            <a:off x="3982134" y="4881890"/>
            <a:ext cx="46184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-23-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69136E-6 L -0.40451 -0.549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26" y="-27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82716E-6 L -0.40573 -0.2206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5" y="-11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4158 0.00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92 L -0.41649 0.0648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32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1.7284E-6 L -0.41684 0.1274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03" y="6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09877E-6 L -0.40451 0.3688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26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/>
      <p:bldP spid="293" grpId="0"/>
      <p:bldP spid="296" grpId="0"/>
      <p:bldP spid="298" grpId="0"/>
      <p:bldP spid="2" grpId="0" animBg="1"/>
      <p:bldP spid="3" grpId="0" animBg="1"/>
      <p:bldP spid="4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4B0EDEB-64E2-9FA4-06C3-2DF195E46474}"/>
              </a:ext>
            </a:extLst>
          </p:cNvPr>
          <p:cNvSpPr/>
          <p:nvPr/>
        </p:nvSpPr>
        <p:spPr>
          <a:xfrm>
            <a:off x="654042" y="3741229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i Data 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Target Station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6" name="Straight Arrow Connector 18">
            <a:extLst>
              <a:ext uri="{FF2B5EF4-FFF2-40B4-BE49-F238E27FC236}">
                <a16:creationId xmlns:a16="http://schemas.microsoft.com/office/drawing/2014/main" id="{9B556806-D17C-7AA9-5CD2-35514B6153CB}"/>
              </a:ext>
            </a:extLst>
          </p:cNvPr>
          <p:cNvCxnSpPr>
            <a:cxnSpLocks/>
          </p:cNvCxnSpPr>
          <p:nvPr/>
        </p:nvCxnSpPr>
        <p:spPr>
          <a:xfrm>
            <a:off x="2024475" y="4113561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20">
            <a:extLst>
              <a:ext uri="{FF2B5EF4-FFF2-40B4-BE49-F238E27FC236}">
                <a16:creationId xmlns:a16="http://schemas.microsoft.com/office/drawing/2014/main" id="{4083293E-EE31-FABD-2986-080BD5BD330D}"/>
              </a:ext>
            </a:extLst>
          </p:cNvPr>
          <p:cNvSpPr txBox="1"/>
          <p:nvPr/>
        </p:nvSpPr>
        <p:spPr>
          <a:xfrm>
            <a:off x="2044635" y="3858275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721085D-914A-920D-FBFD-158616E8DC26}"/>
              </a:ext>
            </a:extLst>
          </p:cNvPr>
          <p:cNvSpPr txBox="1"/>
          <p:nvPr/>
        </p:nvSpPr>
        <p:spPr>
          <a:xfrm>
            <a:off x="224081" y="1204728"/>
            <a:ext cx="4267846" cy="10756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Process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each weather feature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independently,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across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the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time dimension.</a:t>
            </a:r>
          </a:p>
          <a:p>
            <a:pPr marL="1714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Capture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short-term patterns.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1D CNN – use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multiple filters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, output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multiple feature maps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3A6C2C47-134C-F87D-D660-BE8BEE855DA2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1D CNN</a:t>
            </a:r>
          </a:p>
        </p:txBody>
      </p:sp>
      <p:sp>
        <p:nvSpPr>
          <p:cNvPr id="17" name="Google Shape;407;p40">
            <a:extLst>
              <a:ext uri="{FF2B5EF4-FFF2-40B4-BE49-F238E27FC236}">
                <a16:creationId xmlns:a16="http://schemas.microsoft.com/office/drawing/2014/main" id="{B8EB42B0-8086-2CB2-410D-31243869F6A4}"/>
              </a:ext>
            </a:extLst>
          </p:cNvPr>
          <p:cNvSpPr/>
          <p:nvPr/>
        </p:nvSpPr>
        <p:spPr>
          <a:xfrm flipH="1">
            <a:off x="-2600265" y="-1101470"/>
            <a:ext cx="2824346" cy="1008517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3;p35">
            <a:extLst>
              <a:ext uri="{FF2B5EF4-FFF2-40B4-BE49-F238E27FC236}">
                <a16:creationId xmlns:a16="http://schemas.microsoft.com/office/drawing/2014/main" id="{A78B77A7-580E-F68E-286B-2FA635902900}"/>
              </a:ext>
            </a:extLst>
          </p:cNvPr>
          <p:cNvSpPr/>
          <p:nvPr/>
        </p:nvSpPr>
        <p:spPr>
          <a:xfrm>
            <a:off x="5447261" y="-721158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E1D7447-DF7C-8D85-77EA-CB8E5EE96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3"/>
          <a:stretch/>
        </p:blipFill>
        <p:spPr bwMode="auto">
          <a:xfrm>
            <a:off x="4572000" y="2935030"/>
            <a:ext cx="4162215" cy="21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657A9E8-8652-810C-6751-23F219CF9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83"/>
          <a:stretch/>
        </p:blipFill>
        <p:spPr bwMode="auto">
          <a:xfrm>
            <a:off x="4501662" y="1606314"/>
            <a:ext cx="4232553" cy="109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623FB9D-C0DB-800C-BF36-6B6C569A407A}"/>
              </a:ext>
            </a:extLst>
          </p:cNvPr>
          <p:cNvSpPr txBox="1"/>
          <p:nvPr/>
        </p:nvSpPr>
        <p:spPr>
          <a:xfrm>
            <a:off x="3796735" y="2704068"/>
            <a:ext cx="589209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Outputs – Feature maps</a:t>
            </a:r>
            <a:endParaRPr kumimoji="0" lang="he-IL" sz="12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CB8C63C-6286-6372-6B6D-F5A70220E9BD}"/>
              </a:ext>
            </a:extLst>
          </p:cNvPr>
          <p:cNvSpPr txBox="1"/>
          <p:nvPr/>
        </p:nvSpPr>
        <p:spPr>
          <a:xfrm>
            <a:off x="4913984" y="1309950"/>
            <a:ext cx="365760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Input – Temperature data over 10 days</a:t>
            </a:r>
            <a:endParaRPr kumimoji="0" lang="he-IL" sz="12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3C2B5CE-BC63-2D1B-5FB9-761AEA47302C}"/>
              </a:ext>
            </a:extLst>
          </p:cNvPr>
          <p:cNvSpPr txBox="1"/>
          <p:nvPr/>
        </p:nvSpPr>
        <p:spPr>
          <a:xfrm>
            <a:off x="3982134" y="4881890"/>
            <a:ext cx="443561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-24-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41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136B9435-A1E3-C3B4-BD61-27765AA98F2B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Pooling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14EC3E-746C-6F9C-E447-0D25CC80570C}"/>
              </a:ext>
            </a:extLst>
          </p:cNvPr>
          <p:cNvSpPr/>
          <p:nvPr/>
        </p:nvSpPr>
        <p:spPr>
          <a:xfrm>
            <a:off x="317970" y="1199408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1 Data 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Target Station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570281B-FEC2-BF86-2D97-B610B80F8C77}"/>
              </a:ext>
            </a:extLst>
          </p:cNvPr>
          <p:cNvSpPr/>
          <p:nvPr/>
        </p:nvSpPr>
        <p:spPr>
          <a:xfrm>
            <a:off x="317970" y="2214884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2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DD38333-7AE2-C103-18D2-746B0019883B}"/>
              </a:ext>
            </a:extLst>
          </p:cNvPr>
          <p:cNvSpPr/>
          <p:nvPr/>
        </p:nvSpPr>
        <p:spPr>
          <a:xfrm>
            <a:off x="316221" y="4114271"/>
            <a:ext cx="1140962" cy="614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Station n Data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8471BF22-D304-2138-C305-9603E907EEB1}"/>
              </a:ext>
            </a:extLst>
          </p:cNvPr>
          <p:cNvSpPr/>
          <p:nvPr/>
        </p:nvSpPr>
        <p:spPr>
          <a:xfrm>
            <a:off x="2794851" y="1030046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0" name="Straight Arrow Connector 18">
            <a:extLst>
              <a:ext uri="{FF2B5EF4-FFF2-40B4-BE49-F238E27FC236}">
                <a16:creationId xmlns:a16="http://schemas.microsoft.com/office/drawing/2014/main" id="{21942E09-5C04-462C-E497-A670FC3B150F}"/>
              </a:ext>
            </a:extLst>
          </p:cNvPr>
          <p:cNvCxnSpPr>
            <a:cxnSpLocks/>
          </p:cNvCxnSpPr>
          <p:nvPr/>
        </p:nvCxnSpPr>
        <p:spPr>
          <a:xfrm>
            <a:off x="1688403" y="1571740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20">
            <a:extLst>
              <a:ext uri="{FF2B5EF4-FFF2-40B4-BE49-F238E27FC236}">
                <a16:creationId xmlns:a16="http://schemas.microsoft.com/office/drawing/2014/main" id="{A0A0203D-1D37-1CBB-4C5D-7EBA90C1CF1D}"/>
              </a:ext>
            </a:extLst>
          </p:cNvPr>
          <p:cNvSpPr txBox="1"/>
          <p:nvPr/>
        </p:nvSpPr>
        <p:spPr>
          <a:xfrm>
            <a:off x="1708563" y="1316454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84986407-E89C-334C-919B-06D8FF5BA96C}"/>
              </a:ext>
            </a:extLst>
          </p:cNvPr>
          <p:cNvSpPr/>
          <p:nvPr/>
        </p:nvSpPr>
        <p:spPr>
          <a:xfrm>
            <a:off x="2701125" y="1124915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F7A1EA2B-0009-0755-5B09-E28321DBE248}"/>
              </a:ext>
            </a:extLst>
          </p:cNvPr>
          <p:cNvSpPr/>
          <p:nvPr/>
        </p:nvSpPr>
        <p:spPr>
          <a:xfrm>
            <a:off x="2591397" y="1193495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76279A6A-9252-A2E3-C334-DA6A7EF50A56}"/>
              </a:ext>
            </a:extLst>
          </p:cNvPr>
          <p:cNvSpPr/>
          <p:nvPr/>
        </p:nvSpPr>
        <p:spPr>
          <a:xfrm>
            <a:off x="2497671" y="1288364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7" name="Straight Arrow Connector 25">
            <a:extLst>
              <a:ext uri="{FF2B5EF4-FFF2-40B4-BE49-F238E27FC236}">
                <a16:creationId xmlns:a16="http://schemas.microsoft.com/office/drawing/2014/main" id="{987A442A-2DA6-A3E7-A4C3-198C5307B8DA}"/>
              </a:ext>
            </a:extLst>
          </p:cNvPr>
          <p:cNvCxnSpPr>
            <a:cxnSpLocks/>
          </p:cNvCxnSpPr>
          <p:nvPr/>
        </p:nvCxnSpPr>
        <p:spPr>
          <a:xfrm>
            <a:off x="3375495" y="1523023"/>
            <a:ext cx="81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6">
            <a:extLst>
              <a:ext uri="{FF2B5EF4-FFF2-40B4-BE49-F238E27FC236}">
                <a16:creationId xmlns:a16="http://schemas.microsoft.com/office/drawing/2014/main" id="{DF2F7093-9DC9-A6F5-F440-3183FBA3751A}"/>
              </a:ext>
            </a:extLst>
          </p:cNvPr>
          <p:cNvSpPr txBox="1"/>
          <p:nvPr/>
        </p:nvSpPr>
        <p:spPr>
          <a:xfrm>
            <a:off x="3384639" y="1236487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</a:t>
            </a:r>
            <a:r>
              <a:rPr lang="en-US" sz="1000" dirty="0"/>
              <a:t>o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ling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1D86CC2E-6DA3-852A-0E94-65AA0BFA3E9D}"/>
              </a:ext>
            </a:extLst>
          </p:cNvPr>
          <p:cNvSpPr/>
          <p:nvPr/>
        </p:nvSpPr>
        <p:spPr>
          <a:xfrm>
            <a:off x="4409912" y="1145720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1D247470-4869-8323-19B5-5EE33095975A}"/>
              </a:ext>
            </a:extLst>
          </p:cNvPr>
          <p:cNvSpPr/>
          <p:nvPr/>
        </p:nvSpPr>
        <p:spPr>
          <a:xfrm>
            <a:off x="4316186" y="1240589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1" name="Straight Connector 30">
            <a:extLst>
              <a:ext uri="{FF2B5EF4-FFF2-40B4-BE49-F238E27FC236}">
                <a16:creationId xmlns:a16="http://schemas.microsoft.com/office/drawing/2014/main" id="{42CA300F-861E-6543-D185-3007AA5AD3D6}"/>
              </a:ext>
            </a:extLst>
          </p:cNvPr>
          <p:cNvCxnSpPr>
            <a:cxnSpLocks/>
          </p:cNvCxnSpPr>
          <p:nvPr/>
        </p:nvCxnSpPr>
        <p:spPr>
          <a:xfrm>
            <a:off x="336059" y="2996510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33">
            <a:extLst>
              <a:ext uri="{FF2B5EF4-FFF2-40B4-BE49-F238E27FC236}">
                <a16:creationId xmlns:a16="http://schemas.microsoft.com/office/drawing/2014/main" id="{2B5D2B80-1CA0-CB9B-9C34-5EF38EA92AF6}"/>
              </a:ext>
            </a:extLst>
          </p:cNvPr>
          <p:cNvSpPr/>
          <p:nvPr/>
        </p:nvSpPr>
        <p:spPr>
          <a:xfrm>
            <a:off x="2794851" y="2108584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3" name="Straight Arrow Connector 34">
            <a:extLst>
              <a:ext uri="{FF2B5EF4-FFF2-40B4-BE49-F238E27FC236}">
                <a16:creationId xmlns:a16="http://schemas.microsoft.com/office/drawing/2014/main" id="{FF8B4C8B-3FF5-971B-B8A4-4B92413E881B}"/>
              </a:ext>
            </a:extLst>
          </p:cNvPr>
          <p:cNvCxnSpPr>
            <a:cxnSpLocks/>
          </p:cNvCxnSpPr>
          <p:nvPr/>
        </p:nvCxnSpPr>
        <p:spPr>
          <a:xfrm>
            <a:off x="1668140" y="2577227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35">
            <a:extLst>
              <a:ext uri="{FF2B5EF4-FFF2-40B4-BE49-F238E27FC236}">
                <a16:creationId xmlns:a16="http://schemas.microsoft.com/office/drawing/2014/main" id="{DF1FEB79-FB2D-38AD-3DB7-06C0D04DBC6E}"/>
              </a:ext>
            </a:extLst>
          </p:cNvPr>
          <p:cNvSpPr txBox="1"/>
          <p:nvPr/>
        </p:nvSpPr>
        <p:spPr>
          <a:xfrm>
            <a:off x="1681720" y="2321970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93FDCF8E-60B6-558D-EE54-B0EB3526A708}"/>
              </a:ext>
            </a:extLst>
          </p:cNvPr>
          <p:cNvSpPr/>
          <p:nvPr/>
        </p:nvSpPr>
        <p:spPr>
          <a:xfrm>
            <a:off x="2701125" y="2203453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6" name="Rectangle 37">
            <a:extLst>
              <a:ext uri="{FF2B5EF4-FFF2-40B4-BE49-F238E27FC236}">
                <a16:creationId xmlns:a16="http://schemas.microsoft.com/office/drawing/2014/main" id="{41A7B7FD-3838-B1B7-F732-38A090DDB7A1}"/>
              </a:ext>
            </a:extLst>
          </p:cNvPr>
          <p:cNvSpPr/>
          <p:nvPr/>
        </p:nvSpPr>
        <p:spPr>
          <a:xfrm>
            <a:off x="2591397" y="2272033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27" name="Rectangle 38">
            <a:extLst>
              <a:ext uri="{FF2B5EF4-FFF2-40B4-BE49-F238E27FC236}">
                <a16:creationId xmlns:a16="http://schemas.microsoft.com/office/drawing/2014/main" id="{F7CE1953-FD01-5C34-219D-A30F4A03B6C6}"/>
              </a:ext>
            </a:extLst>
          </p:cNvPr>
          <p:cNvSpPr/>
          <p:nvPr/>
        </p:nvSpPr>
        <p:spPr>
          <a:xfrm>
            <a:off x="2497671" y="2366902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8" name="Straight Arrow Connector 39">
            <a:extLst>
              <a:ext uri="{FF2B5EF4-FFF2-40B4-BE49-F238E27FC236}">
                <a16:creationId xmlns:a16="http://schemas.microsoft.com/office/drawing/2014/main" id="{422BC3FB-7E21-2DA2-973E-62D1916D82E0}"/>
              </a:ext>
            </a:extLst>
          </p:cNvPr>
          <p:cNvCxnSpPr>
            <a:cxnSpLocks/>
          </p:cNvCxnSpPr>
          <p:nvPr/>
        </p:nvCxnSpPr>
        <p:spPr>
          <a:xfrm>
            <a:off x="3363463" y="2584529"/>
            <a:ext cx="81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40">
            <a:extLst>
              <a:ext uri="{FF2B5EF4-FFF2-40B4-BE49-F238E27FC236}">
                <a16:creationId xmlns:a16="http://schemas.microsoft.com/office/drawing/2014/main" id="{0112AE24-90DC-1062-37BD-4366EC1DE225}"/>
              </a:ext>
            </a:extLst>
          </p:cNvPr>
          <p:cNvSpPr txBox="1"/>
          <p:nvPr/>
        </p:nvSpPr>
        <p:spPr>
          <a:xfrm>
            <a:off x="3372607" y="2297992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Pooling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Rectangle 41">
            <a:extLst>
              <a:ext uri="{FF2B5EF4-FFF2-40B4-BE49-F238E27FC236}">
                <a16:creationId xmlns:a16="http://schemas.microsoft.com/office/drawing/2014/main" id="{55F91048-DE65-3A63-F664-A75678F26CDB}"/>
              </a:ext>
            </a:extLst>
          </p:cNvPr>
          <p:cNvSpPr/>
          <p:nvPr/>
        </p:nvSpPr>
        <p:spPr>
          <a:xfrm>
            <a:off x="4409912" y="2224258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DD1BC73A-268A-290C-D614-7996A122B953}"/>
              </a:ext>
            </a:extLst>
          </p:cNvPr>
          <p:cNvSpPr/>
          <p:nvPr/>
        </p:nvSpPr>
        <p:spPr>
          <a:xfrm>
            <a:off x="4316186" y="2319127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2" name="Straight Connector 44">
            <a:extLst>
              <a:ext uri="{FF2B5EF4-FFF2-40B4-BE49-F238E27FC236}">
                <a16:creationId xmlns:a16="http://schemas.microsoft.com/office/drawing/2014/main" id="{29FA80C7-6D11-EDC5-DB5F-A7DED5371B8A}"/>
              </a:ext>
            </a:extLst>
          </p:cNvPr>
          <p:cNvCxnSpPr>
            <a:cxnSpLocks/>
          </p:cNvCxnSpPr>
          <p:nvPr/>
        </p:nvCxnSpPr>
        <p:spPr>
          <a:xfrm>
            <a:off x="317971" y="4016447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45">
            <a:extLst>
              <a:ext uri="{FF2B5EF4-FFF2-40B4-BE49-F238E27FC236}">
                <a16:creationId xmlns:a16="http://schemas.microsoft.com/office/drawing/2014/main" id="{D79324FE-D63D-97CE-C296-DEDEED109EBC}"/>
              </a:ext>
            </a:extLst>
          </p:cNvPr>
          <p:cNvSpPr/>
          <p:nvPr/>
        </p:nvSpPr>
        <p:spPr>
          <a:xfrm>
            <a:off x="2794851" y="3113474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4" name="Straight Arrow Connector 46">
            <a:extLst>
              <a:ext uri="{FF2B5EF4-FFF2-40B4-BE49-F238E27FC236}">
                <a16:creationId xmlns:a16="http://schemas.microsoft.com/office/drawing/2014/main" id="{7672A4E1-1C71-B7FF-5E8A-0AD63E520717}"/>
              </a:ext>
            </a:extLst>
          </p:cNvPr>
          <p:cNvCxnSpPr>
            <a:cxnSpLocks/>
          </p:cNvCxnSpPr>
          <p:nvPr/>
        </p:nvCxnSpPr>
        <p:spPr>
          <a:xfrm>
            <a:off x="1681720" y="3478823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47">
            <a:extLst>
              <a:ext uri="{FF2B5EF4-FFF2-40B4-BE49-F238E27FC236}">
                <a16:creationId xmlns:a16="http://schemas.microsoft.com/office/drawing/2014/main" id="{3543505D-A23D-4CA4-9125-5A3F9D4DBE28}"/>
              </a:ext>
            </a:extLst>
          </p:cNvPr>
          <p:cNvSpPr txBox="1"/>
          <p:nvPr/>
        </p:nvSpPr>
        <p:spPr>
          <a:xfrm>
            <a:off x="1681720" y="3223568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Rectangle 48">
            <a:extLst>
              <a:ext uri="{FF2B5EF4-FFF2-40B4-BE49-F238E27FC236}">
                <a16:creationId xmlns:a16="http://schemas.microsoft.com/office/drawing/2014/main" id="{5BE7430B-1DAF-3D70-C810-E82077536680}"/>
              </a:ext>
            </a:extLst>
          </p:cNvPr>
          <p:cNvSpPr/>
          <p:nvPr/>
        </p:nvSpPr>
        <p:spPr>
          <a:xfrm>
            <a:off x="2701125" y="3208343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Rectangle 49">
            <a:extLst>
              <a:ext uri="{FF2B5EF4-FFF2-40B4-BE49-F238E27FC236}">
                <a16:creationId xmlns:a16="http://schemas.microsoft.com/office/drawing/2014/main" id="{E14CB4A5-34FA-A246-ADE6-A40D0BA5DEA8}"/>
              </a:ext>
            </a:extLst>
          </p:cNvPr>
          <p:cNvSpPr/>
          <p:nvPr/>
        </p:nvSpPr>
        <p:spPr>
          <a:xfrm>
            <a:off x="2591397" y="3276923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Rectangle 50">
            <a:extLst>
              <a:ext uri="{FF2B5EF4-FFF2-40B4-BE49-F238E27FC236}">
                <a16:creationId xmlns:a16="http://schemas.microsoft.com/office/drawing/2014/main" id="{DC3A84A9-4CAA-9C24-675F-8E578C389A6F}"/>
              </a:ext>
            </a:extLst>
          </p:cNvPr>
          <p:cNvSpPr/>
          <p:nvPr/>
        </p:nvSpPr>
        <p:spPr>
          <a:xfrm>
            <a:off x="2497671" y="3371792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9" name="Straight Arrow Connector 51">
            <a:extLst>
              <a:ext uri="{FF2B5EF4-FFF2-40B4-BE49-F238E27FC236}">
                <a16:creationId xmlns:a16="http://schemas.microsoft.com/office/drawing/2014/main" id="{093C156F-7E92-8789-884E-2FB4ECC7E4E8}"/>
              </a:ext>
            </a:extLst>
          </p:cNvPr>
          <p:cNvCxnSpPr>
            <a:cxnSpLocks/>
          </p:cNvCxnSpPr>
          <p:nvPr/>
        </p:nvCxnSpPr>
        <p:spPr>
          <a:xfrm>
            <a:off x="3375495" y="3471232"/>
            <a:ext cx="81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52">
            <a:extLst>
              <a:ext uri="{FF2B5EF4-FFF2-40B4-BE49-F238E27FC236}">
                <a16:creationId xmlns:a16="http://schemas.microsoft.com/office/drawing/2014/main" id="{3F948A31-04C8-24BE-9284-EA6770BB4D4B}"/>
              </a:ext>
            </a:extLst>
          </p:cNvPr>
          <p:cNvSpPr txBox="1"/>
          <p:nvPr/>
        </p:nvSpPr>
        <p:spPr>
          <a:xfrm>
            <a:off x="3384639" y="3184696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Pooling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Rectangle 53">
            <a:extLst>
              <a:ext uri="{FF2B5EF4-FFF2-40B4-BE49-F238E27FC236}">
                <a16:creationId xmlns:a16="http://schemas.microsoft.com/office/drawing/2014/main" id="{ECA00765-2F65-BDE8-2EB7-D65A9342334F}"/>
              </a:ext>
            </a:extLst>
          </p:cNvPr>
          <p:cNvSpPr/>
          <p:nvPr/>
        </p:nvSpPr>
        <p:spPr>
          <a:xfrm>
            <a:off x="4409912" y="3229148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E00F5BEB-5E6A-BB4D-C95F-095EE197C8B3}"/>
              </a:ext>
            </a:extLst>
          </p:cNvPr>
          <p:cNvSpPr/>
          <p:nvPr/>
        </p:nvSpPr>
        <p:spPr>
          <a:xfrm>
            <a:off x="4316186" y="3324017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3" name="Rectangle 55">
            <a:extLst>
              <a:ext uri="{FF2B5EF4-FFF2-40B4-BE49-F238E27FC236}">
                <a16:creationId xmlns:a16="http://schemas.microsoft.com/office/drawing/2014/main" id="{17D05D64-E71B-438C-A436-E44D753F37FC}"/>
              </a:ext>
            </a:extLst>
          </p:cNvPr>
          <p:cNvSpPr/>
          <p:nvPr/>
        </p:nvSpPr>
        <p:spPr>
          <a:xfrm>
            <a:off x="2748525" y="4114271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4" name="Straight Arrow Connector 56">
            <a:extLst>
              <a:ext uri="{FF2B5EF4-FFF2-40B4-BE49-F238E27FC236}">
                <a16:creationId xmlns:a16="http://schemas.microsoft.com/office/drawing/2014/main" id="{76730C31-5F0A-BC48-EC08-4C9E8622DAFE}"/>
              </a:ext>
            </a:extLst>
          </p:cNvPr>
          <p:cNvCxnSpPr>
            <a:cxnSpLocks/>
          </p:cNvCxnSpPr>
          <p:nvPr/>
        </p:nvCxnSpPr>
        <p:spPr>
          <a:xfrm>
            <a:off x="1635243" y="4481173"/>
            <a:ext cx="72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57">
            <a:extLst>
              <a:ext uri="{FF2B5EF4-FFF2-40B4-BE49-F238E27FC236}">
                <a16:creationId xmlns:a16="http://schemas.microsoft.com/office/drawing/2014/main" id="{D1E50B3A-3AC1-A61E-FCA5-6359AC85CCB1}"/>
              </a:ext>
            </a:extLst>
          </p:cNvPr>
          <p:cNvSpPr txBox="1"/>
          <p:nvPr/>
        </p:nvSpPr>
        <p:spPr>
          <a:xfrm>
            <a:off x="1630524" y="4229946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1D CNN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AD428E60-E462-70BC-B812-CC5F8B40D629}"/>
              </a:ext>
            </a:extLst>
          </p:cNvPr>
          <p:cNvSpPr/>
          <p:nvPr/>
        </p:nvSpPr>
        <p:spPr>
          <a:xfrm>
            <a:off x="2654799" y="4209140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7" name="Rectangle 59">
            <a:extLst>
              <a:ext uri="{FF2B5EF4-FFF2-40B4-BE49-F238E27FC236}">
                <a16:creationId xmlns:a16="http://schemas.microsoft.com/office/drawing/2014/main" id="{FE0386D4-CBD1-6B2F-9B82-60BA649E783E}"/>
              </a:ext>
            </a:extLst>
          </p:cNvPr>
          <p:cNvSpPr/>
          <p:nvPr/>
        </p:nvSpPr>
        <p:spPr>
          <a:xfrm>
            <a:off x="2545071" y="4277720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8" name="Rectangle 60">
            <a:extLst>
              <a:ext uri="{FF2B5EF4-FFF2-40B4-BE49-F238E27FC236}">
                <a16:creationId xmlns:a16="http://schemas.microsoft.com/office/drawing/2014/main" id="{A2D0DBFD-C573-1A7D-573C-3CD09CDCC5FD}"/>
              </a:ext>
            </a:extLst>
          </p:cNvPr>
          <p:cNvSpPr/>
          <p:nvPr/>
        </p:nvSpPr>
        <p:spPr>
          <a:xfrm>
            <a:off x="2451345" y="4372589"/>
            <a:ext cx="371473" cy="5349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9" name="Straight Arrow Connector 61">
            <a:extLst>
              <a:ext uri="{FF2B5EF4-FFF2-40B4-BE49-F238E27FC236}">
                <a16:creationId xmlns:a16="http://schemas.microsoft.com/office/drawing/2014/main" id="{15444356-C3AC-6824-4CF3-8454602B6D85}"/>
              </a:ext>
            </a:extLst>
          </p:cNvPr>
          <p:cNvCxnSpPr>
            <a:cxnSpLocks/>
          </p:cNvCxnSpPr>
          <p:nvPr/>
        </p:nvCxnSpPr>
        <p:spPr>
          <a:xfrm>
            <a:off x="3329169" y="4472029"/>
            <a:ext cx="81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62">
            <a:extLst>
              <a:ext uri="{FF2B5EF4-FFF2-40B4-BE49-F238E27FC236}">
                <a16:creationId xmlns:a16="http://schemas.microsoft.com/office/drawing/2014/main" id="{6DC1295E-CD15-15CF-79A7-E0ADF2ECCF6D}"/>
              </a:ext>
            </a:extLst>
          </p:cNvPr>
          <p:cNvSpPr txBox="1"/>
          <p:nvPr/>
        </p:nvSpPr>
        <p:spPr>
          <a:xfrm>
            <a:off x="3338313" y="4185493"/>
            <a:ext cx="722376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Pooling</a:t>
            </a: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tangle 63">
            <a:extLst>
              <a:ext uri="{FF2B5EF4-FFF2-40B4-BE49-F238E27FC236}">
                <a16:creationId xmlns:a16="http://schemas.microsoft.com/office/drawing/2014/main" id="{E22C44AD-9747-15EC-5C04-DE4EDCF12639}"/>
              </a:ext>
            </a:extLst>
          </p:cNvPr>
          <p:cNvSpPr/>
          <p:nvPr/>
        </p:nvSpPr>
        <p:spPr>
          <a:xfrm>
            <a:off x="4363586" y="4229945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2" name="Rectangle 64">
            <a:extLst>
              <a:ext uri="{FF2B5EF4-FFF2-40B4-BE49-F238E27FC236}">
                <a16:creationId xmlns:a16="http://schemas.microsoft.com/office/drawing/2014/main" id="{57030836-F5A7-BB86-19D1-57030928EC10}"/>
              </a:ext>
            </a:extLst>
          </p:cNvPr>
          <p:cNvSpPr/>
          <p:nvPr/>
        </p:nvSpPr>
        <p:spPr>
          <a:xfrm>
            <a:off x="4269860" y="4324814"/>
            <a:ext cx="443675" cy="5849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8" name="Oval 80">
            <a:extLst>
              <a:ext uri="{FF2B5EF4-FFF2-40B4-BE49-F238E27FC236}">
                <a16:creationId xmlns:a16="http://schemas.microsoft.com/office/drawing/2014/main" id="{693C715A-C9F9-9371-FF92-9E427D31A6BA}"/>
              </a:ext>
            </a:extLst>
          </p:cNvPr>
          <p:cNvSpPr/>
          <p:nvPr/>
        </p:nvSpPr>
        <p:spPr>
          <a:xfrm>
            <a:off x="899239" y="3202746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9" name="Oval 81">
            <a:extLst>
              <a:ext uri="{FF2B5EF4-FFF2-40B4-BE49-F238E27FC236}">
                <a16:creationId xmlns:a16="http://schemas.microsoft.com/office/drawing/2014/main" id="{9B6081F3-28F3-9996-97DF-B66DFD032608}"/>
              </a:ext>
            </a:extLst>
          </p:cNvPr>
          <p:cNvSpPr/>
          <p:nvPr/>
        </p:nvSpPr>
        <p:spPr>
          <a:xfrm>
            <a:off x="899239" y="3363969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60" name="Oval 82">
            <a:extLst>
              <a:ext uri="{FF2B5EF4-FFF2-40B4-BE49-F238E27FC236}">
                <a16:creationId xmlns:a16="http://schemas.microsoft.com/office/drawing/2014/main" id="{CDB98F6B-2DCB-D948-0E7B-118C6F8CCD63}"/>
              </a:ext>
            </a:extLst>
          </p:cNvPr>
          <p:cNvSpPr/>
          <p:nvPr/>
        </p:nvSpPr>
        <p:spPr>
          <a:xfrm>
            <a:off x="895489" y="3527284"/>
            <a:ext cx="110729" cy="10857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00" name="Straight Connector 30">
            <a:extLst>
              <a:ext uri="{FF2B5EF4-FFF2-40B4-BE49-F238E27FC236}">
                <a16:creationId xmlns:a16="http://schemas.microsoft.com/office/drawing/2014/main" id="{4FED4E9D-286C-D3B7-3F92-33F34D7526C3}"/>
              </a:ext>
            </a:extLst>
          </p:cNvPr>
          <p:cNvCxnSpPr>
            <a:cxnSpLocks/>
          </p:cNvCxnSpPr>
          <p:nvPr/>
        </p:nvCxnSpPr>
        <p:spPr>
          <a:xfrm>
            <a:off x="314732" y="1944962"/>
            <a:ext cx="4538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6">
            <a:extLst>
              <a:ext uri="{FF2B5EF4-FFF2-40B4-BE49-F238E27FC236}">
                <a16:creationId xmlns:a16="http://schemas.microsoft.com/office/drawing/2014/main" id="{D1519AAB-0C07-C469-D733-A73C27D3C891}"/>
              </a:ext>
            </a:extLst>
          </p:cNvPr>
          <p:cNvSpPr txBox="1"/>
          <p:nvPr/>
        </p:nvSpPr>
        <p:spPr>
          <a:xfrm>
            <a:off x="5156484" y="1022132"/>
            <a:ext cx="3822917" cy="821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Reduce the dimensionality of the output.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This process helps to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retain the most important features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while discarding unnecessary details.</a:t>
            </a:r>
          </a:p>
        </p:txBody>
      </p:sp>
      <p:sp>
        <p:nvSpPr>
          <p:cNvPr id="104" name="Google Shape;407;p40">
            <a:extLst>
              <a:ext uri="{FF2B5EF4-FFF2-40B4-BE49-F238E27FC236}">
                <a16:creationId xmlns:a16="http://schemas.microsoft.com/office/drawing/2014/main" id="{F1255ADB-5A70-F3F2-39B6-1E9DFCCBE8AD}"/>
              </a:ext>
            </a:extLst>
          </p:cNvPr>
          <p:cNvSpPr/>
          <p:nvPr/>
        </p:nvSpPr>
        <p:spPr>
          <a:xfrm flipH="1">
            <a:off x="-187265" y="-63078"/>
            <a:ext cx="2824346" cy="1008517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886F9D9-883F-3712-43B9-257660133BAC}"/>
              </a:ext>
            </a:extLst>
          </p:cNvPr>
          <p:cNvSpPr txBox="1"/>
          <p:nvPr/>
        </p:nvSpPr>
        <p:spPr>
          <a:xfrm>
            <a:off x="3982134" y="4881890"/>
            <a:ext cx="44367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-25-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7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6" grpId="0" animBg="1"/>
      <p:bldP spid="18" grpId="0"/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9" grpId="0"/>
      <p:bldP spid="30" grpId="0" animBg="1"/>
      <p:bldP spid="31" grpId="0" animBg="1"/>
      <p:bldP spid="33" grpId="0" animBg="1"/>
      <p:bldP spid="36" grpId="0" animBg="1"/>
      <p:bldP spid="37" grpId="0" animBg="1"/>
      <p:bldP spid="38" grpId="0" animBg="1"/>
      <p:bldP spid="40" grpId="0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50" grpId="0"/>
      <p:bldP spid="51" grpId="0" animBg="1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407;p40">
            <a:extLst>
              <a:ext uri="{FF2B5EF4-FFF2-40B4-BE49-F238E27FC236}">
                <a16:creationId xmlns:a16="http://schemas.microsoft.com/office/drawing/2014/main" id="{3CABD285-1034-EBD9-61A7-88955A5AB715}"/>
              </a:ext>
            </a:extLst>
          </p:cNvPr>
          <p:cNvSpPr/>
          <p:nvPr/>
        </p:nvSpPr>
        <p:spPr>
          <a:xfrm flipH="1">
            <a:off x="6422165" y="258733"/>
            <a:ext cx="2567489" cy="829875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92180F0-799C-6D75-0D05-7C11F440E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40"/>
          <a:stretch/>
        </p:blipFill>
        <p:spPr>
          <a:xfrm>
            <a:off x="5964477" y="2256746"/>
            <a:ext cx="1856049" cy="2745206"/>
          </a:xfrm>
          <a:prstGeom prst="rect">
            <a:avLst/>
          </a:prstGeom>
        </p:spPr>
      </p:pic>
      <p:sp>
        <p:nvSpPr>
          <p:cNvPr id="289" name="TextBox 6">
            <a:extLst>
              <a:ext uri="{FF2B5EF4-FFF2-40B4-BE49-F238E27FC236}">
                <a16:creationId xmlns:a16="http://schemas.microsoft.com/office/drawing/2014/main" id="{A782694D-47D2-AF78-71C6-35E2FB24BBA0}"/>
              </a:ext>
            </a:extLst>
          </p:cNvPr>
          <p:cNvSpPr txBox="1"/>
          <p:nvPr/>
        </p:nvSpPr>
        <p:spPr>
          <a:xfrm>
            <a:off x="114751" y="829875"/>
            <a:ext cx="8556007" cy="15835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Positional Encoding: 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Introduces geographical location (latitude and longitude) into the model using latitude and longitude.</a:t>
            </a: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Attention Mechanism: 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helps the model learn how stations influence the target station.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This allows the model to focus on the most relevant station data for each forecast, enhancing the accuracy of predictions by considering cross-station relationships.</a:t>
            </a:r>
          </a:p>
        </p:txBody>
      </p:sp>
      <p:sp>
        <p:nvSpPr>
          <p:cNvPr id="290" name="TextBox 4">
            <a:extLst>
              <a:ext uri="{FF2B5EF4-FFF2-40B4-BE49-F238E27FC236}">
                <a16:creationId xmlns:a16="http://schemas.microsoft.com/office/drawing/2014/main" id="{CE9FA057-C30E-771C-803A-E0A92D4DF774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Attention and Positional Encoding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292" name="Google Shape;194;p25">
            <a:extLst>
              <a:ext uri="{FF2B5EF4-FFF2-40B4-BE49-F238E27FC236}">
                <a16:creationId xmlns:a16="http://schemas.microsoft.com/office/drawing/2014/main" id="{123095BF-7C8C-F156-34B9-920774E26586}"/>
              </a:ext>
            </a:extLst>
          </p:cNvPr>
          <p:cNvSpPr/>
          <p:nvPr/>
        </p:nvSpPr>
        <p:spPr>
          <a:xfrm>
            <a:off x="114751" y="-181644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193;p25">
            <a:extLst>
              <a:ext uri="{FF2B5EF4-FFF2-40B4-BE49-F238E27FC236}">
                <a16:creationId xmlns:a16="http://schemas.microsoft.com/office/drawing/2014/main" id="{0ECD7753-2FE1-DD3C-6ACC-66D3AC8343CD}"/>
              </a:ext>
            </a:extLst>
          </p:cNvPr>
          <p:cNvSpPr/>
          <p:nvPr/>
        </p:nvSpPr>
        <p:spPr>
          <a:xfrm>
            <a:off x="8989654" y="-1701994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192;p25">
            <a:extLst>
              <a:ext uri="{FF2B5EF4-FFF2-40B4-BE49-F238E27FC236}">
                <a16:creationId xmlns:a16="http://schemas.microsoft.com/office/drawing/2014/main" id="{79FFEB49-B281-9026-14FC-A153B8B06713}"/>
              </a:ext>
            </a:extLst>
          </p:cNvPr>
          <p:cNvSpPr/>
          <p:nvPr/>
        </p:nvSpPr>
        <p:spPr>
          <a:xfrm>
            <a:off x="-2342155" y="49014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79159F3-4C72-E529-D96D-15018B5E1201}"/>
              </a:ext>
            </a:extLst>
          </p:cNvPr>
          <p:cNvSpPr txBox="1"/>
          <p:nvPr/>
        </p:nvSpPr>
        <p:spPr>
          <a:xfrm>
            <a:off x="3982134" y="4881890"/>
            <a:ext cx="46184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-26-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3" name="pic1">
            <a:extLst>
              <a:ext uri="{FF2B5EF4-FFF2-40B4-BE49-F238E27FC236}">
                <a16:creationId xmlns:a16="http://schemas.microsoft.com/office/drawing/2014/main" id="{786F3C45-B1FA-2862-3EF8-B9FB18524E8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997427" y="2360362"/>
            <a:ext cx="2967050" cy="25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6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2;p25">
            <a:extLst>
              <a:ext uri="{FF2B5EF4-FFF2-40B4-BE49-F238E27FC236}">
                <a16:creationId xmlns:a16="http://schemas.microsoft.com/office/drawing/2014/main" id="{7C4E0C9F-2E80-4929-B356-904F128531A8}"/>
              </a:ext>
            </a:extLst>
          </p:cNvPr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93;p25">
            <a:extLst>
              <a:ext uri="{FF2B5EF4-FFF2-40B4-BE49-F238E27FC236}">
                <a16:creationId xmlns:a16="http://schemas.microsoft.com/office/drawing/2014/main" id="{85A68F69-6521-5AF1-BB7C-5DDB902BBCCC}"/>
              </a:ext>
            </a:extLst>
          </p:cNvPr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94;p25">
            <a:extLst>
              <a:ext uri="{FF2B5EF4-FFF2-40B4-BE49-F238E27FC236}">
                <a16:creationId xmlns:a16="http://schemas.microsoft.com/office/drawing/2014/main" id="{8182F1F8-9EAC-04AC-816D-DF1CF6A0902D}"/>
              </a:ext>
            </a:extLst>
          </p:cNvPr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9" name="TextBox 6">
            <a:extLst>
              <a:ext uri="{FF2B5EF4-FFF2-40B4-BE49-F238E27FC236}">
                <a16:creationId xmlns:a16="http://schemas.microsoft.com/office/drawing/2014/main" id="{A782694D-47D2-AF78-71C6-35E2FB24BBA0}"/>
              </a:ext>
            </a:extLst>
          </p:cNvPr>
          <p:cNvSpPr txBox="1"/>
          <p:nvPr/>
        </p:nvSpPr>
        <p:spPr>
          <a:xfrm>
            <a:off x="283193" y="904664"/>
            <a:ext cx="8860807" cy="10764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Long Short-Term Memory (LSTM):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capture long-term temporal dependencies.</a:t>
            </a: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Skip Connection: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This ensures that both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short-term fluctuations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and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spatial dependencies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between different stations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accounted for in the LSTM.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314365E-7EAB-2B88-510B-EA96F56AA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789" y="2097095"/>
            <a:ext cx="1899138" cy="852046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E76A22A-4364-0428-D10F-42E826CC66B3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LSTM and Skip Connection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9" name="Google Shape;407;p40">
            <a:extLst>
              <a:ext uri="{FF2B5EF4-FFF2-40B4-BE49-F238E27FC236}">
                <a16:creationId xmlns:a16="http://schemas.microsoft.com/office/drawing/2014/main" id="{31148069-83AB-238B-B6A0-C3C5EAFD1ADE}"/>
              </a:ext>
            </a:extLst>
          </p:cNvPr>
          <p:cNvSpPr/>
          <p:nvPr/>
        </p:nvSpPr>
        <p:spPr>
          <a:xfrm flipH="1">
            <a:off x="9144000" y="-829875"/>
            <a:ext cx="2567489" cy="829875"/>
          </a:xfrm>
          <a:custGeom>
            <a:avLst/>
            <a:gdLst/>
            <a:ahLst/>
            <a:cxnLst/>
            <a:rect l="l" t="t" r="r" b="b"/>
            <a:pathLst>
              <a:path w="3624218" h="1258592" extrusionOk="0">
                <a:moveTo>
                  <a:pt x="3624218" y="0"/>
                </a:moveTo>
                <a:lnTo>
                  <a:pt x="0" y="0"/>
                </a:lnTo>
                <a:lnTo>
                  <a:pt x="0" y="1258592"/>
                </a:lnTo>
                <a:lnTo>
                  <a:pt x="3624218" y="1258592"/>
                </a:lnTo>
                <a:lnTo>
                  <a:pt x="362421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033BDB3-111F-DC9E-726C-BDE45883218F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-27-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285" name="pic1">
            <a:extLst>
              <a:ext uri="{FF2B5EF4-FFF2-40B4-BE49-F238E27FC236}">
                <a16:creationId xmlns:a16="http://schemas.microsoft.com/office/drawing/2014/main" id="{EF71C08B-D57D-3FC2-B0E8-C78DBAA408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360439" y="2394329"/>
            <a:ext cx="4448735" cy="25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321;p35">
            <a:extLst>
              <a:ext uri="{FF2B5EF4-FFF2-40B4-BE49-F238E27FC236}">
                <a16:creationId xmlns:a16="http://schemas.microsoft.com/office/drawing/2014/main" id="{043906F4-3A72-D0E4-7059-A50E33994BF0}"/>
              </a:ext>
            </a:extLst>
          </p:cNvPr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323;p35">
            <a:extLst>
              <a:ext uri="{FF2B5EF4-FFF2-40B4-BE49-F238E27FC236}">
                <a16:creationId xmlns:a16="http://schemas.microsoft.com/office/drawing/2014/main" id="{42B3D78D-A423-26BC-C62E-2D4E52CA1B06}"/>
              </a:ext>
            </a:extLst>
          </p:cNvPr>
          <p:cNvSpPr/>
          <p:nvPr/>
        </p:nvSpPr>
        <p:spPr>
          <a:xfrm>
            <a:off x="5447261" y="-721158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9" name="TextBox 6">
            <a:extLst>
              <a:ext uri="{FF2B5EF4-FFF2-40B4-BE49-F238E27FC236}">
                <a16:creationId xmlns:a16="http://schemas.microsoft.com/office/drawing/2014/main" id="{A782694D-47D2-AF78-71C6-35E2FB24BBA0}"/>
              </a:ext>
            </a:extLst>
          </p:cNvPr>
          <p:cNvSpPr txBox="1"/>
          <p:nvPr/>
        </p:nvSpPr>
        <p:spPr>
          <a:xfrm>
            <a:off x="121057" y="849319"/>
            <a:ext cx="8621890" cy="13295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Fully Connected Dense Layer: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The dense layer combines all the extracted features (from CNN, attention, and LSTM) to make the final weather prediction.</a:t>
            </a:r>
          </a:p>
          <a:p>
            <a:pPr marL="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Prediction Output: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This layer outputs the forecast for the target station.</a:t>
            </a:r>
          </a:p>
          <a:p>
            <a:pPr marL="171450" marR="0" lvl="1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The dense layer helps to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refine and integrate all learned patterns into a prediction.</a:t>
            </a:r>
          </a:p>
        </p:txBody>
      </p:sp>
      <p:pic>
        <p:nvPicPr>
          <p:cNvPr id="293" name="תמונה 292">
            <a:extLst>
              <a:ext uri="{FF2B5EF4-FFF2-40B4-BE49-F238E27FC236}">
                <a16:creationId xmlns:a16="http://schemas.microsoft.com/office/drawing/2014/main" id="{65607675-0F80-0307-157D-E70302692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63"/>
          <a:stretch/>
        </p:blipFill>
        <p:spPr>
          <a:xfrm>
            <a:off x="7029996" y="2061236"/>
            <a:ext cx="579133" cy="3376309"/>
          </a:xfrm>
          <a:prstGeom prst="rect">
            <a:avLst/>
          </a:prstGeom>
        </p:spPr>
      </p:pic>
      <p:sp>
        <p:nvSpPr>
          <p:cNvPr id="294" name="TextBox 4">
            <a:extLst>
              <a:ext uri="{FF2B5EF4-FFF2-40B4-BE49-F238E27FC236}">
                <a16:creationId xmlns:a16="http://schemas.microsoft.com/office/drawing/2014/main" id="{B91C20F1-F334-E2F7-B571-264DB123CF5B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Dense Layer for Final Prediction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4BB6BEC-579B-54AC-81C8-221EFEAADDEA}"/>
              </a:ext>
            </a:extLst>
          </p:cNvPr>
          <p:cNvSpPr txBox="1"/>
          <p:nvPr/>
        </p:nvSpPr>
        <p:spPr>
          <a:xfrm>
            <a:off x="3982134" y="4881890"/>
            <a:ext cx="46184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-28-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286" name="תמונה 285">
            <a:extLst>
              <a:ext uri="{FF2B5EF4-FFF2-40B4-BE49-F238E27FC236}">
                <a16:creationId xmlns:a16="http://schemas.microsoft.com/office/drawing/2014/main" id="{A9C952C7-FBB5-497A-57BF-1DAD8F50FFD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221400" y="2124361"/>
            <a:ext cx="4808596" cy="28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A6F4684-81A8-A43E-A6B6-4940BB05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92" y="1272161"/>
            <a:ext cx="6670303" cy="3691023"/>
          </a:xfrm>
          <a:prstGeom prst="rect">
            <a:avLst/>
          </a:prstGeom>
        </p:spPr>
      </p:pic>
      <p:sp>
        <p:nvSpPr>
          <p:cNvPr id="42" name="Google Shape;299;p33">
            <a:extLst>
              <a:ext uri="{FF2B5EF4-FFF2-40B4-BE49-F238E27FC236}">
                <a16:creationId xmlns:a16="http://schemas.microsoft.com/office/drawing/2014/main" id="{7567A1EE-2BC8-C6A2-8D1A-DD888594DB35}"/>
              </a:ext>
            </a:extLst>
          </p:cNvPr>
          <p:cNvSpPr/>
          <p:nvPr/>
        </p:nvSpPr>
        <p:spPr>
          <a:xfrm>
            <a:off x="5913123" y="4137604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299;p33">
            <a:extLst>
              <a:ext uri="{FF2B5EF4-FFF2-40B4-BE49-F238E27FC236}">
                <a16:creationId xmlns:a16="http://schemas.microsoft.com/office/drawing/2014/main" id="{ABB7161E-DDEA-82A2-BA81-DC89ED1C4521}"/>
              </a:ext>
            </a:extLst>
          </p:cNvPr>
          <p:cNvSpPr/>
          <p:nvPr/>
        </p:nvSpPr>
        <p:spPr>
          <a:xfrm>
            <a:off x="-1337032" y="-306135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TextBox 4">
            <a:extLst>
              <a:ext uri="{FF2B5EF4-FFF2-40B4-BE49-F238E27FC236}">
                <a16:creationId xmlns:a16="http://schemas.microsoft.com/office/drawing/2014/main" id="{604E250F-54CE-03E2-9E7E-57B24D5050C9}"/>
              </a:ext>
            </a:extLst>
          </p:cNvPr>
          <p:cNvSpPr txBox="1"/>
          <p:nvPr/>
        </p:nvSpPr>
        <p:spPr>
          <a:xfrm>
            <a:off x="1785578" y="93743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Key Contributions of Each Model Component</a:t>
            </a: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EA6864CD-62C3-74E6-D4E9-365B28E59B0A}"/>
              </a:ext>
            </a:extLst>
          </p:cNvPr>
          <p:cNvCxnSpPr>
            <a:cxnSpLocks/>
          </p:cNvCxnSpPr>
          <p:nvPr/>
        </p:nvCxnSpPr>
        <p:spPr>
          <a:xfrm flipH="1" flipV="1">
            <a:off x="996231" y="1551813"/>
            <a:ext cx="97537" cy="39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F58E5E5-2236-5CF2-DD65-7A34AE6E678D}"/>
              </a:ext>
            </a:extLst>
          </p:cNvPr>
          <p:cNvSpPr txBox="1"/>
          <p:nvPr/>
        </p:nvSpPr>
        <p:spPr>
          <a:xfrm>
            <a:off x="61072" y="920327"/>
            <a:ext cx="1641604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weather data from multiple stations after preprocessing.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BEC51EB-69FE-0264-83E4-56DB8904FB7F}"/>
              </a:ext>
            </a:extLst>
          </p:cNvPr>
          <p:cNvSpPr txBox="1"/>
          <p:nvPr/>
        </p:nvSpPr>
        <p:spPr>
          <a:xfrm>
            <a:off x="1799215" y="1032526"/>
            <a:ext cx="136965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short-term patterns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for each feature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7E35951C-04C2-B4ED-D55D-8C074BB24CEA}"/>
              </a:ext>
            </a:extLst>
          </p:cNvPr>
          <p:cNvSpPr txBox="1"/>
          <p:nvPr/>
        </p:nvSpPr>
        <p:spPr>
          <a:xfrm>
            <a:off x="3206222" y="910486"/>
            <a:ext cx="117255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most important patterns in each feature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BDB258A-5A46-C1DF-3C86-27B892FED776}"/>
              </a:ext>
            </a:extLst>
          </p:cNvPr>
          <p:cNvSpPr txBox="1"/>
          <p:nvPr/>
        </p:nvSpPr>
        <p:spPr>
          <a:xfrm>
            <a:off x="5756701" y="506683"/>
            <a:ext cx="19865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spatial dependencies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between different stations - understand how weather at one station affects Target Station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E814C2C-50DC-35DA-6720-977E2BD7A4DA}"/>
              </a:ext>
            </a:extLst>
          </p:cNvPr>
          <p:cNvSpPr txBox="1"/>
          <p:nvPr/>
        </p:nvSpPr>
        <p:spPr>
          <a:xfrm>
            <a:off x="7383939" y="1358049"/>
            <a:ext cx="1760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long-term trends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over the window size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21D20F26-FC79-451B-59CB-F29C790A2B25}"/>
              </a:ext>
            </a:extLst>
          </p:cNvPr>
          <p:cNvSpPr txBox="1"/>
          <p:nvPr/>
        </p:nvSpPr>
        <p:spPr>
          <a:xfrm>
            <a:off x="7344784" y="2750314"/>
            <a:ext cx="14801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Combines all the learned patterns to produce the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 weather forecast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for the target station.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F474AD08-5341-A229-7867-13DB75B9EAA5}"/>
              </a:ext>
            </a:extLst>
          </p:cNvPr>
          <p:cNvSpPr txBox="1"/>
          <p:nvPr/>
        </p:nvSpPr>
        <p:spPr>
          <a:xfrm>
            <a:off x="5175062" y="3198885"/>
            <a:ext cx="151546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Introduces geographical location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(latitude and longitude) into the model</a:t>
            </a:r>
            <a:endParaRPr kumimoji="0" lang="he-IL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1025E0ED-E01E-F45E-E1F7-BBBE017C2ACE}"/>
              </a:ext>
            </a:extLst>
          </p:cNvPr>
          <p:cNvCxnSpPr>
            <a:cxnSpLocks/>
          </p:cNvCxnSpPr>
          <p:nvPr/>
        </p:nvCxnSpPr>
        <p:spPr>
          <a:xfrm flipH="1" flipV="1">
            <a:off x="2484042" y="1463661"/>
            <a:ext cx="63385" cy="36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B3204326-3568-39E7-2883-9ED2277184FA}"/>
              </a:ext>
            </a:extLst>
          </p:cNvPr>
          <p:cNvCxnSpPr>
            <a:cxnSpLocks/>
          </p:cNvCxnSpPr>
          <p:nvPr/>
        </p:nvCxnSpPr>
        <p:spPr>
          <a:xfrm flipH="1" flipV="1">
            <a:off x="3922878" y="1544184"/>
            <a:ext cx="34622" cy="356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0CC2F73F-8B19-1A28-7348-BC7879F7299C}"/>
              </a:ext>
            </a:extLst>
          </p:cNvPr>
          <p:cNvCxnSpPr>
            <a:cxnSpLocks/>
          </p:cNvCxnSpPr>
          <p:nvPr/>
        </p:nvCxnSpPr>
        <p:spPr>
          <a:xfrm>
            <a:off x="4935903" y="2366734"/>
            <a:ext cx="465083" cy="67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197FC5BA-4FAA-4E2B-13A9-BEFC0994D7B8}"/>
              </a:ext>
            </a:extLst>
          </p:cNvPr>
          <p:cNvCxnSpPr>
            <a:cxnSpLocks/>
          </p:cNvCxnSpPr>
          <p:nvPr/>
        </p:nvCxnSpPr>
        <p:spPr>
          <a:xfrm>
            <a:off x="4970092" y="3087162"/>
            <a:ext cx="188842" cy="6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02EB58B3-450B-F9E2-29EC-0735A35E93F1}"/>
              </a:ext>
            </a:extLst>
          </p:cNvPr>
          <p:cNvCxnSpPr>
            <a:cxnSpLocks/>
          </p:cNvCxnSpPr>
          <p:nvPr/>
        </p:nvCxnSpPr>
        <p:spPr>
          <a:xfrm flipV="1">
            <a:off x="4943435" y="3672581"/>
            <a:ext cx="188842" cy="6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AC7E9D94-5922-12C5-B9C0-9333C4275663}"/>
              </a:ext>
            </a:extLst>
          </p:cNvPr>
          <p:cNvCxnSpPr>
            <a:cxnSpLocks/>
          </p:cNvCxnSpPr>
          <p:nvPr/>
        </p:nvCxnSpPr>
        <p:spPr>
          <a:xfrm flipV="1">
            <a:off x="4868217" y="4031134"/>
            <a:ext cx="306845" cy="45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05737C63-4B24-7242-9982-3B60C289EE4D}"/>
              </a:ext>
            </a:extLst>
          </p:cNvPr>
          <p:cNvCxnSpPr>
            <a:cxnSpLocks/>
          </p:cNvCxnSpPr>
          <p:nvPr/>
        </p:nvCxnSpPr>
        <p:spPr>
          <a:xfrm flipV="1">
            <a:off x="6033585" y="1544184"/>
            <a:ext cx="82415" cy="229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7ACA13E9-7BD1-ED3A-A64A-64BAEE39DBB9}"/>
              </a:ext>
            </a:extLst>
          </p:cNvPr>
          <p:cNvCxnSpPr>
            <a:cxnSpLocks/>
          </p:cNvCxnSpPr>
          <p:nvPr/>
        </p:nvCxnSpPr>
        <p:spPr>
          <a:xfrm flipV="1">
            <a:off x="6858452" y="1632690"/>
            <a:ext cx="525487" cy="29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C204EAFA-75CC-7F83-43EF-BB2530D96663}"/>
              </a:ext>
            </a:extLst>
          </p:cNvPr>
          <p:cNvCxnSpPr>
            <a:cxnSpLocks/>
          </p:cNvCxnSpPr>
          <p:nvPr/>
        </p:nvCxnSpPr>
        <p:spPr>
          <a:xfrm>
            <a:off x="7344784" y="2268904"/>
            <a:ext cx="363000" cy="40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227;p48">
            <a:extLst>
              <a:ext uri="{FF2B5EF4-FFF2-40B4-BE49-F238E27FC236}">
                <a16:creationId xmlns:a16="http://schemas.microsoft.com/office/drawing/2014/main" id="{379F72A8-A8B9-DCA9-0272-702BB536C23A}"/>
              </a:ext>
            </a:extLst>
          </p:cNvPr>
          <p:cNvSpPr/>
          <p:nvPr/>
        </p:nvSpPr>
        <p:spPr>
          <a:xfrm>
            <a:off x="7646506" y="-458405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26A594C-FE9A-DF61-EC1A-DFE71D89A1F1}"/>
              </a:ext>
            </a:extLst>
          </p:cNvPr>
          <p:cNvSpPr txBox="1"/>
          <p:nvPr/>
        </p:nvSpPr>
        <p:spPr>
          <a:xfrm>
            <a:off x="3982134" y="4881890"/>
            <a:ext cx="46184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-29-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90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781541" y="1088236"/>
            <a:ext cx="49387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n w="9525">
                  <a:solidFill>
                    <a:schemeClr val="bg1"/>
                  </a:solidFill>
                </a:ln>
                <a:solidFill>
                  <a:srgbClr val="EB6B31"/>
                </a:solidFill>
                <a:latin typeface="Paytone One"/>
                <a:sym typeface="Paytone One"/>
              </a:rPr>
              <a:t>Project Overview</a:t>
            </a:r>
            <a:endParaRPr sz="7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8" name="Google Shape;2227;p48">
            <a:extLst>
              <a:ext uri="{FF2B5EF4-FFF2-40B4-BE49-F238E27FC236}">
                <a16:creationId xmlns:a16="http://schemas.microsoft.com/office/drawing/2014/main" id="{4CBDFA5F-D1E4-B21D-B591-92126758B3A8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18;p35">
            <a:extLst>
              <a:ext uri="{FF2B5EF4-FFF2-40B4-BE49-F238E27FC236}">
                <a16:creationId xmlns:a16="http://schemas.microsoft.com/office/drawing/2014/main" id="{F8F7D94C-2BB1-D822-D136-41ED6B7D132E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Project 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Motivation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Progress and Achievements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Proposed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System Goals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Website Interface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3C3A7B8-6824-3389-FFB4-2510A69C20F5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7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31;p36">
            <a:extLst>
              <a:ext uri="{FF2B5EF4-FFF2-40B4-BE49-F238E27FC236}">
                <a16:creationId xmlns:a16="http://schemas.microsoft.com/office/drawing/2014/main" id="{8215145D-C7B4-1DB4-EDFE-451224651D7D}"/>
              </a:ext>
            </a:extLst>
          </p:cNvPr>
          <p:cNvSpPr/>
          <p:nvPr/>
        </p:nvSpPr>
        <p:spPr>
          <a:xfrm>
            <a:off x="4113186" y="3513099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331;p36">
            <a:extLst>
              <a:ext uri="{FF2B5EF4-FFF2-40B4-BE49-F238E27FC236}">
                <a16:creationId xmlns:a16="http://schemas.microsoft.com/office/drawing/2014/main" id="{3B995013-6BA0-A44E-5028-ED2C95932461}"/>
              </a:ext>
            </a:extLst>
          </p:cNvPr>
          <p:cNvSpPr/>
          <p:nvPr/>
        </p:nvSpPr>
        <p:spPr>
          <a:xfrm rot="10716083">
            <a:off x="-1130037" y="-191964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A511D6A-6781-5621-073C-B29F986B508F}"/>
              </a:ext>
            </a:extLst>
          </p:cNvPr>
          <p:cNvSpPr txBox="1"/>
          <p:nvPr/>
        </p:nvSpPr>
        <p:spPr>
          <a:xfrm>
            <a:off x="1300655" y="1111469"/>
            <a:ext cx="5651938" cy="19943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4C217F78-A827-F686-A16D-1B7F2E2265C0}"/>
              </a:ext>
            </a:extLst>
          </p:cNvPr>
          <p:cNvSpPr txBox="1"/>
          <p:nvPr/>
        </p:nvSpPr>
        <p:spPr>
          <a:xfrm>
            <a:off x="546497" y="1043328"/>
            <a:ext cx="8051005" cy="29887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8925" marR="0" lvl="1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Learning Rate: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Controls how much the model’s weights are updated during training.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Batch Size: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Determines the number of samples processed before updating model weights.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Number of Filters (CNN):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Controls how many patterns the model will learn.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Kernel Size (CNN):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Defines the width of the convolution window across the time dimension. 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Hidden Units (LSTM):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Affects the model’s ability to capture long-term dependencies. 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Attention Heads: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Controls how many independent layers learn spatial dependencies. 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Time Window Size: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Defines the input-output time frames for forecasting (e.g., 24 hours, 48 hours). </a:t>
            </a:r>
          </a:p>
          <a:p>
            <a:pPr marL="288925" marR="0" lvl="4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Epochs: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The number of complete passes through the dataset during training.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112CD35-5B06-2023-DCDB-16D93190F0CE}"/>
              </a:ext>
            </a:extLst>
          </p:cNvPr>
          <p:cNvSpPr txBox="1"/>
          <p:nvPr/>
        </p:nvSpPr>
        <p:spPr>
          <a:xfrm>
            <a:off x="1813811" y="407074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Key Hyperparameters for Model Optimization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7012FF5-7F5E-661F-81F7-74B877851B2F}"/>
              </a:ext>
            </a:extLst>
          </p:cNvPr>
          <p:cNvSpPr txBox="1"/>
          <p:nvPr/>
        </p:nvSpPr>
        <p:spPr>
          <a:xfrm>
            <a:off x="3982134" y="4881890"/>
            <a:ext cx="43136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-30-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09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653950" y="1378268"/>
            <a:ext cx="49387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500" b="1" i="0" u="none" strike="noStrike" kern="0" cap="none" spc="0" normalizeH="0" baseline="0" noProof="0" dirty="0">
                <a:ln w="9525">
                  <a:solidFill>
                    <a:srgbClr val="FFFFFF"/>
                  </a:solidFill>
                </a:ln>
                <a:solidFill>
                  <a:srgbClr val="EB6B31"/>
                </a:solidFill>
                <a:effectLst/>
                <a:uLnTx/>
                <a:uFillTx/>
                <a:latin typeface="Paytone One"/>
                <a:cs typeface="Arial"/>
                <a:sym typeface="Paytone One"/>
              </a:rPr>
              <a:t>System  Goals</a:t>
            </a:r>
            <a:endParaRPr kumimoji="0" sz="700" b="1" i="0" u="none" strike="noStrike" kern="0" cap="none" spc="0" normalizeH="0" baseline="0" noProof="0" dirty="0">
              <a:ln w="9525"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C59B25-D49B-4EE4-4646-D60415DB582B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5EDBE36F-382E-541C-590E-868C2F370E86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Overview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Motivation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Progress and Achievements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Proposed Architecture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Goals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7E7528E-E0DA-E435-4615-B9CDF5113C56}"/>
              </a:ext>
            </a:extLst>
          </p:cNvPr>
          <p:cNvSpPr txBox="1"/>
          <p:nvPr/>
        </p:nvSpPr>
        <p:spPr>
          <a:xfrm>
            <a:off x="3982134" y="4881890"/>
            <a:ext cx="48013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-31-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074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/>
          <p:nvPr/>
        </p:nvSpPr>
        <p:spPr>
          <a:xfrm>
            <a:off x="-1828800" y="0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6126480" y="3813086"/>
            <a:ext cx="5169568" cy="1330414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A7F5E04B-A401-3ADA-863A-64C595215E6D}"/>
              </a:ext>
            </a:extLst>
          </p:cNvPr>
          <p:cNvSpPr txBox="1"/>
          <p:nvPr/>
        </p:nvSpPr>
        <p:spPr>
          <a:xfrm>
            <a:off x="2628232" y="247366"/>
            <a:ext cx="388753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System Goals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A6CC4E-2B45-C5D8-AFAF-D1B5385A7CC8}"/>
              </a:ext>
            </a:extLst>
          </p:cNvPr>
          <p:cNvSpPr txBox="1"/>
          <p:nvPr/>
        </p:nvSpPr>
        <p:spPr>
          <a:xfrm>
            <a:off x="1625950" y="944488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Forecast Precision and Performance Goals</a:t>
            </a:r>
            <a:endParaRPr kumimoji="0" lang="he-IL" sz="14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32D76-ECA0-E134-2C40-26BFF583F27E}"/>
              </a:ext>
            </a:extLst>
          </p:cNvPr>
          <p:cNvSpPr txBox="1"/>
          <p:nvPr/>
        </p:nvSpPr>
        <p:spPr>
          <a:xfrm>
            <a:off x="838200" y="1479618"/>
            <a:ext cx="7783136" cy="23192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Primary Goal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	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Predict temperature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with high precision.</a:t>
            </a:r>
          </a:p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Focus Regions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	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North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(Haifa),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Center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(Tel Aviv),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South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(Beer-Sheva).</a:t>
            </a:r>
          </a:p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Forecast Duration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	           Reliable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hourly temperature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predictions for up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to four days ahead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.</a:t>
            </a:r>
          </a:p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Accuracy Target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	           Aim for an error margin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of less than 1.5°C.</a:t>
            </a:r>
          </a:p>
          <a:p>
            <a:pPr marL="288925" marR="0" lvl="1" indent="-288925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Competitive Benchmark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Comparison with IMS forecasts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to match or exceed their accuracy.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8DDEA9A-5263-FDCE-221B-5D04653BBFC1}"/>
              </a:ext>
            </a:extLst>
          </p:cNvPr>
          <p:cNvSpPr txBox="1"/>
          <p:nvPr/>
        </p:nvSpPr>
        <p:spPr>
          <a:xfrm>
            <a:off x="3982134" y="4881890"/>
            <a:ext cx="455753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-32-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653950" y="1378268"/>
            <a:ext cx="49387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500" b="1" i="0" u="none" strike="noStrike" kern="0" cap="none" spc="0" normalizeH="0" baseline="0" noProof="0" dirty="0">
                <a:ln w="9525">
                  <a:solidFill>
                    <a:srgbClr val="FFFFFF"/>
                  </a:solidFill>
                </a:ln>
                <a:solidFill>
                  <a:srgbClr val="EB6B31"/>
                </a:solidFill>
                <a:effectLst/>
                <a:uLnTx/>
                <a:uFillTx/>
                <a:latin typeface="Paytone One"/>
                <a:cs typeface="Arial"/>
                <a:sym typeface="Paytone One"/>
              </a:rPr>
              <a:t>Website Interface</a:t>
            </a:r>
            <a:endParaRPr kumimoji="0" sz="700" b="1" i="0" u="none" strike="noStrike" kern="0" cap="none" spc="0" normalizeH="0" baseline="0" noProof="0" dirty="0">
              <a:ln w="9525"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C59B25-D49B-4EE4-4646-D60415DB582B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D77F9872-3504-60F7-A677-A9BAAE37E7CB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Overview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Motivation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Progress and Achievements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Proposed Architecture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Goals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3827453-8E95-A799-0F82-64700452277A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-33-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84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-1294910" y="3622100"/>
            <a:ext cx="3657600" cy="1486568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0" y="0"/>
                </a:moveTo>
                <a:lnTo>
                  <a:pt x="7315200" y="0"/>
                </a:lnTo>
                <a:lnTo>
                  <a:pt x="7315200" y="2973136"/>
                </a:lnTo>
                <a:lnTo>
                  <a:pt x="0" y="29731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p37"/>
          <p:cNvSpPr/>
          <p:nvPr/>
        </p:nvSpPr>
        <p:spPr>
          <a:xfrm rot="10716083">
            <a:off x="4487102" y="-94888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1ACC0FB7-E3CC-E972-0E91-91885216B965}"/>
              </a:ext>
            </a:extLst>
          </p:cNvPr>
          <p:cNvSpPr txBox="1"/>
          <p:nvPr/>
        </p:nvSpPr>
        <p:spPr>
          <a:xfrm>
            <a:off x="2036443" y="331918"/>
            <a:ext cx="50711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UI – WeatherNet Website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E39A8-75E3-811A-C4E9-CCDF6F7304FD}"/>
              </a:ext>
            </a:extLst>
          </p:cNvPr>
          <p:cNvSpPr txBox="1"/>
          <p:nvPr/>
        </p:nvSpPr>
        <p:spPr>
          <a:xfrm>
            <a:off x="1625949" y="884425"/>
            <a:ext cx="5892099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7735B"/>
                </a:solidFill>
                <a:effectLst/>
                <a:uLnTx/>
                <a:uFillTx/>
                <a:latin typeface="Arimo SemiBold"/>
                <a:ea typeface="Arimo SemiBold"/>
                <a:cs typeface="Arimo SemiBold"/>
                <a:sym typeface="Arial"/>
              </a:rPr>
              <a:t>Real-Time Forecasts and Accuracy Insights</a:t>
            </a:r>
            <a:endParaRPr kumimoji="0" lang="he-IL" sz="1200" b="1" i="0" u="none" strike="noStrike" kern="0" cap="none" spc="0" normalizeH="0" baseline="0" noProof="0" dirty="0">
              <a:ln>
                <a:noFill/>
              </a:ln>
              <a:solidFill>
                <a:srgbClr val="37735B"/>
              </a:solidFill>
              <a:effectLst/>
              <a:uLnTx/>
              <a:uFillTx/>
              <a:latin typeface="Arimo SemiBold"/>
              <a:ea typeface="Arimo SemiBold"/>
              <a:cs typeface="Arimo SemiBold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59F4F-F0E7-9FDD-4947-50EB7B5C7487}"/>
              </a:ext>
            </a:extLst>
          </p:cNvPr>
          <p:cNvSpPr txBox="1"/>
          <p:nvPr/>
        </p:nvSpPr>
        <p:spPr>
          <a:xfrm>
            <a:off x="846533" y="1391438"/>
            <a:ext cx="7450929" cy="18807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8925" marR="0" lvl="1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Real-time weather updates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displayed on the website.</a:t>
            </a:r>
          </a:p>
          <a:p>
            <a:pPr marL="288925" marR="0" lvl="1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Prediction accuracy insights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: The website will allow users to track the accuracy of WeatherNet’s forecasts over time.</a:t>
            </a:r>
          </a:p>
          <a:p>
            <a:pPr marL="288925" marR="0" lvl="1" indent="-288925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Interactive comparison tools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to compare WeatherNet forecasts with IMS forecasts, providing transparency in accuracy.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826D7-407F-2F78-11A1-E76B155BB4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 rot="20934536">
            <a:off x="34356" y="66691"/>
            <a:ext cx="1375248" cy="530453"/>
          </a:xfrm>
          <a:prstGeom prst="rect">
            <a:avLst/>
          </a:prstGeom>
        </p:spPr>
      </p:pic>
      <p:sp>
        <p:nvSpPr>
          <p:cNvPr id="7" name="Google Shape;354;p37">
            <a:extLst>
              <a:ext uri="{FF2B5EF4-FFF2-40B4-BE49-F238E27FC236}">
                <a16:creationId xmlns:a16="http://schemas.microsoft.com/office/drawing/2014/main" id="{BE4F7AFD-EE9C-8A20-E214-C2AF14AB2257}"/>
              </a:ext>
            </a:extLst>
          </p:cNvPr>
          <p:cNvSpPr/>
          <p:nvPr/>
        </p:nvSpPr>
        <p:spPr>
          <a:xfrm rot="14495670">
            <a:off x="8338632" y="3873245"/>
            <a:ext cx="638203" cy="1434556"/>
          </a:xfrm>
          <a:custGeom>
            <a:avLst/>
            <a:gdLst/>
            <a:ahLst/>
            <a:cxnLst/>
            <a:rect l="l" t="t" r="r" b="b"/>
            <a:pathLst>
              <a:path w="2397580" h="5156085" extrusionOk="0">
                <a:moveTo>
                  <a:pt x="0" y="0"/>
                </a:moveTo>
                <a:lnTo>
                  <a:pt x="2397580" y="0"/>
                </a:lnTo>
                <a:lnTo>
                  <a:pt x="2397580" y="5156085"/>
                </a:lnTo>
                <a:lnTo>
                  <a:pt x="0" y="51560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Picture 8" descr="A logo of a weather network&#10;&#10;Description automatically generated">
            <a:extLst>
              <a:ext uri="{FF2B5EF4-FFF2-40B4-BE49-F238E27FC236}">
                <a16:creationId xmlns:a16="http://schemas.microsoft.com/office/drawing/2014/main" id="{69BFD149-8304-A63D-D2A2-4FD2CC3D93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29" t="7201" r="4305" b="13423"/>
          <a:stretch/>
        </p:blipFill>
        <p:spPr>
          <a:xfrm>
            <a:off x="6229456" y="3253582"/>
            <a:ext cx="1288592" cy="1135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0EB5E29-3435-7ECB-6525-4A2F2759A7E1}"/>
              </a:ext>
            </a:extLst>
          </p:cNvPr>
          <p:cNvSpPr txBox="1"/>
          <p:nvPr/>
        </p:nvSpPr>
        <p:spPr>
          <a:xfrm>
            <a:off x="3982134" y="4881890"/>
            <a:ext cx="48174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-34-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43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-2136511" y="786025"/>
            <a:ext cx="3860205" cy="1340544"/>
          </a:xfrm>
          <a:custGeom>
            <a:avLst/>
            <a:gdLst/>
            <a:ahLst/>
            <a:cxnLst/>
            <a:rect l="l" t="t" r="r" b="b"/>
            <a:pathLst>
              <a:path w="7720410" h="2681088" extrusionOk="0">
                <a:moveTo>
                  <a:pt x="0" y="0"/>
                </a:moveTo>
                <a:lnTo>
                  <a:pt x="7720410" y="0"/>
                </a:lnTo>
                <a:lnTo>
                  <a:pt x="7720410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3473525" y="-71949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B6A43825-598C-3CBE-A146-1C2688B6A052}"/>
              </a:ext>
            </a:extLst>
          </p:cNvPr>
          <p:cNvSpPr txBox="1"/>
          <p:nvPr/>
        </p:nvSpPr>
        <p:spPr>
          <a:xfrm>
            <a:off x="2036444" y="246193"/>
            <a:ext cx="50711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UI – WeatherNet Website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04FB15-622F-A7A8-EE71-9477D4193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144" y="970522"/>
            <a:ext cx="5071111" cy="3501337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sp>
        <p:nvSpPr>
          <p:cNvPr id="23" name="Google Shape;312;p34">
            <a:extLst>
              <a:ext uri="{FF2B5EF4-FFF2-40B4-BE49-F238E27FC236}">
                <a16:creationId xmlns:a16="http://schemas.microsoft.com/office/drawing/2014/main" id="{8AE80E96-E5E5-A51B-B161-D5056A1E25CE}"/>
              </a:ext>
            </a:extLst>
          </p:cNvPr>
          <p:cNvSpPr/>
          <p:nvPr/>
        </p:nvSpPr>
        <p:spPr>
          <a:xfrm rot="19873358">
            <a:off x="-86945" y="4475292"/>
            <a:ext cx="681076" cy="750290"/>
          </a:xfrm>
          <a:custGeom>
            <a:avLst/>
            <a:gdLst/>
            <a:ahLst/>
            <a:cxnLst/>
            <a:rect l="l" t="t" r="r" b="b"/>
            <a:pathLst>
              <a:path w="1857670" h="1760142" extrusionOk="0">
                <a:moveTo>
                  <a:pt x="0" y="0"/>
                </a:moveTo>
                <a:lnTo>
                  <a:pt x="1857670" y="0"/>
                </a:lnTo>
                <a:lnTo>
                  <a:pt x="1857670" y="1760142"/>
                </a:lnTo>
                <a:lnTo>
                  <a:pt x="0" y="176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" name="Picture 24" descr="A logo of a weather forecast&#10;&#10;Description automatically generated">
            <a:extLst>
              <a:ext uri="{FF2B5EF4-FFF2-40B4-BE49-F238E27FC236}">
                <a16:creationId xmlns:a16="http://schemas.microsoft.com/office/drawing/2014/main" id="{DF621785-9443-6D40-8698-AEC3B743B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52" y="32810"/>
            <a:ext cx="771968" cy="711421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45D7EA5-B024-5B4C-A00E-61EFE5158804}"/>
              </a:ext>
            </a:extLst>
          </p:cNvPr>
          <p:cNvSpPr txBox="1"/>
          <p:nvPr/>
        </p:nvSpPr>
        <p:spPr>
          <a:xfrm>
            <a:off x="3982134" y="4881890"/>
            <a:ext cx="43746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-35-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-2136511" y="786025"/>
            <a:ext cx="3860205" cy="1340544"/>
          </a:xfrm>
          <a:custGeom>
            <a:avLst/>
            <a:gdLst/>
            <a:ahLst/>
            <a:cxnLst/>
            <a:rect l="l" t="t" r="r" b="b"/>
            <a:pathLst>
              <a:path w="7720410" h="2681088" extrusionOk="0">
                <a:moveTo>
                  <a:pt x="0" y="0"/>
                </a:moveTo>
                <a:lnTo>
                  <a:pt x="7720410" y="0"/>
                </a:lnTo>
                <a:lnTo>
                  <a:pt x="7720410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3473525" y="-71949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B6A43825-598C-3CBE-A146-1C2688B6A052}"/>
              </a:ext>
            </a:extLst>
          </p:cNvPr>
          <p:cNvSpPr txBox="1"/>
          <p:nvPr/>
        </p:nvSpPr>
        <p:spPr>
          <a:xfrm>
            <a:off x="2036444" y="246193"/>
            <a:ext cx="50711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UI – WeatherNet Website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27095FC-72FC-6A94-B241-F8C1B4F4C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98" y="1124351"/>
            <a:ext cx="4204179" cy="2876151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7F65F7-265A-D10B-0CC9-44356F728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380" y="1111043"/>
            <a:ext cx="4204179" cy="2902766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sp>
        <p:nvSpPr>
          <p:cNvPr id="3" name="Google Shape;312;p34">
            <a:extLst>
              <a:ext uri="{FF2B5EF4-FFF2-40B4-BE49-F238E27FC236}">
                <a16:creationId xmlns:a16="http://schemas.microsoft.com/office/drawing/2014/main" id="{526084D3-CC0F-F777-A4D1-CBE46CE8E3E6}"/>
              </a:ext>
            </a:extLst>
          </p:cNvPr>
          <p:cNvSpPr/>
          <p:nvPr/>
        </p:nvSpPr>
        <p:spPr>
          <a:xfrm rot="19873358">
            <a:off x="-86945" y="4475292"/>
            <a:ext cx="681076" cy="750290"/>
          </a:xfrm>
          <a:custGeom>
            <a:avLst/>
            <a:gdLst/>
            <a:ahLst/>
            <a:cxnLst/>
            <a:rect l="l" t="t" r="r" b="b"/>
            <a:pathLst>
              <a:path w="1857670" h="1760142" extrusionOk="0">
                <a:moveTo>
                  <a:pt x="0" y="0"/>
                </a:moveTo>
                <a:lnTo>
                  <a:pt x="1857670" y="0"/>
                </a:lnTo>
                <a:lnTo>
                  <a:pt x="1857670" y="1760142"/>
                </a:lnTo>
                <a:lnTo>
                  <a:pt x="0" y="176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A logo of a weather forecast&#10;&#10;Description automatically generated">
            <a:extLst>
              <a:ext uri="{FF2B5EF4-FFF2-40B4-BE49-F238E27FC236}">
                <a16:creationId xmlns:a16="http://schemas.microsoft.com/office/drawing/2014/main" id="{D8502BC4-3D55-D70A-64B6-DA497C0995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52" y="32810"/>
            <a:ext cx="771968" cy="711421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C0B08E1-C733-A6A8-C794-34426FC9D58D}"/>
              </a:ext>
            </a:extLst>
          </p:cNvPr>
          <p:cNvSpPr txBox="1"/>
          <p:nvPr/>
        </p:nvSpPr>
        <p:spPr>
          <a:xfrm>
            <a:off x="3982134" y="4881890"/>
            <a:ext cx="46794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-36-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92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>
            <a:off x="6291540" y="3050001"/>
            <a:ext cx="6468739" cy="2246417"/>
          </a:xfrm>
          <a:custGeom>
            <a:avLst/>
            <a:gdLst/>
            <a:ahLst/>
            <a:cxnLst/>
            <a:rect l="l" t="t" r="r" b="b"/>
            <a:pathLst>
              <a:path w="12937478" h="4492833" extrusionOk="0">
                <a:moveTo>
                  <a:pt x="0" y="0"/>
                </a:moveTo>
                <a:lnTo>
                  <a:pt x="12937478" y="0"/>
                </a:lnTo>
                <a:lnTo>
                  <a:pt x="12937478" y="4492833"/>
                </a:lnTo>
                <a:lnTo>
                  <a:pt x="0" y="449283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-2136511" y="786025"/>
            <a:ext cx="3860205" cy="1340544"/>
          </a:xfrm>
          <a:custGeom>
            <a:avLst/>
            <a:gdLst/>
            <a:ahLst/>
            <a:cxnLst/>
            <a:rect l="l" t="t" r="r" b="b"/>
            <a:pathLst>
              <a:path w="7720410" h="2681088" extrusionOk="0">
                <a:moveTo>
                  <a:pt x="0" y="0"/>
                </a:moveTo>
                <a:lnTo>
                  <a:pt x="7720410" y="0"/>
                </a:lnTo>
                <a:lnTo>
                  <a:pt x="7720410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3473525" y="-719499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2"/>
                </a:lnTo>
                <a:lnTo>
                  <a:pt x="0" y="338004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B6A43825-598C-3CBE-A146-1C2688B6A052}"/>
              </a:ext>
            </a:extLst>
          </p:cNvPr>
          <p:cNvSpPr txBox="1"/>
          <p:nvPr/>
        </p:nvSpPr>
        <p:spPr>
          <a:xfrm>
            <a:off x="2036444" y="246193"/>
            <a:ext cx="50711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38D6D"/>
                </a:solidFill>
                <a:effectLst/>
                <a:uLnTx/>
                <a:uFillTx/>
                <a:latin typeface="Paytone One"/>
                <a:cs typeface="Arial"/>
                <a:sym typeface="Arial"/>
              </a:rPr>
              <a:t>UI – WeatherNet Website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38D6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0AEF9E8-B00B-07B6-A298-8D5B3C244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71" y="677080"/>
            <a:ext cx="3046028" cy="2103120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1BD68545-79C7-DE18-5970-9FFC12673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709" y="2889145"/>
            <a:ext cx="3046028" cy="2103120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2C6C43A-39B4-4F7A-58ED-559D776EE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9087" y="677080"/>
            <a:ext cx="3048650" cy="2103120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B9A0077-A813-3A02-807D-BBC68D7BC4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71" y="2889145"/>
            <a:ext cx="3046028" cy="2103120"/>
          </a:xfrm>
          <a:prstGeom prst="roundRect">
            <a:avLst>
              <a:gd name="adj" fmla="val 5129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4000">
                <a:schemeClr val="accent5">
                  <a:lumMod val="40000"/>
                  <a:lumOff val="60000"/>
                </a:schemeClr>
              </a:gs>
              <a:gs pos="59000">
                <a:schemeClr val="accent5">
                  <a:lumMod val="60000"/>
                  <a:lumOff val="40000"/>
                </a:schemeClr>
              </a:gs>
              <a:gs pos="2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</p:pic>
      <p:sp>
        <p:nvSpPr>
          <p:cNvPr id="19" name="Google Shape;312;p34">
            <a:extLst>
              <a:ext uri="{FF2B5EF4-FFF2-40B4-BE49-F238E27FC236}">
                <a16:creationId xmlns:a16="http://schemas.microsoft.com/office/drawing/2014/main" id="{990A54BB-8F91-329D-0024-17EC27D97992}"/>
              </a:ext>
            </a:extLst>
          </p:cNvPr>
          <p:cNvSpPr/>
          <p:nvPr/>
        </p:nvSpPr>
        <p:spPr>
          <a:xfrm rot="19873358">
            <a:off x="-86945" y="4475292"/>
            <a:ext cx="681076" cy="750290"/>
          </a:xfrm>
          <a:custGeom>
            <a:avLst/>
            <a:gdLst/>
            <a:ahLst/>
            <a:cxnLst/>
            <a:rect l="l" t="t" r="r" b="b"/>
            <a:pathLst>
              <a:path w="1857670" h="1760142" extrusionOk="0">
                <a:moveTo>
                  <a:pt x="0" y="0"/>
                </a:moveTo>
                <a:lnTo>
                  <a:pt x="1857670" y="0"/>
                </a:lnTo>
                <a:lnTo>
                  <a:pt x="1857670" y="1760142"/>
                </a:lnTo>
                <a:lnTo>
                  <a:pt x="0" y="176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Picture 22" descr="A logo of a weather forecast&#10;&#10;Description automatically generated">
            <a:extLst>
              <a:ext uri="{FF2B5EF4-FFF2-40B4-BE49-F238E27FC236}">
                <a16:creationId xmlns:a16="http://schemas.microsoft.com/office/drawing/2014/main" id="{44972380-D959-E79F-9455-3E382CB5AE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952" y="32810"/>
            <a:ext cx="771968" cy="711421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6277365-D2DA-417C-A33D-1F3122D0E468}"/>
              </a:ext>
            </a:extLst>
          </p:cNvPr>
          <p:cNvSpPr txBox="1"/>
          <p:nvPr/>
        </p:nvSpPr>
        <p:spPr>
          <a:xfrm>
            <a:off x="4067686" y="4910846"/>
            <a:ext cx="45554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-37-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331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/>
        </p:nvSpPr>
        <p:spPr>
          <a:xfrm>
            <a:off x="2667023" y="546182"/>
            <a:ext cx="541492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 dirty="0">
                <a:solidFill>
                  <a:srgbClr val="ED7843"/>
                </a:solidFill>
                <a:latin typeface="Paytone One"/>
                <a:ea typeface="Paytone One"/>
                <a:cs typeface="Paytone One"/>
                <a:sym typeface="Paytone One"/>
              </a:rPr>
              <a:t>Thank you!</a:t>
            </a:r>
            <a:endParaRPr sz="700" dirty="0"/>
          </a:p>
        </p:txBody>
      </p:sp>
      <p:sp>
        <p:nvSpPr>
          <p:cNvPr id="362" name="Google Shape;362;p38"/>
          <p:cNvSpPr txBox="1"/>
          <p:nvPr/>
        </p:nvSpPr>
        <p:spPr>
          <a:xfrm>
            <a:off x="1862791" y="1561633"/>
            <a:ext cx="67213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0DAAAE"/>
                </a:solidFill>
                <a:latin typeface="Arimo"/>
                <a:ea typeface="Arimo"/>
                <a:cs typeface="Arimo"/>
              </a:defRPr>
            </a:lvl1pPr>
          </a:lstStyle>
          <a:p>
            <a:r>
              <a:rPr lang="en-US" sz="2400" dirty="0">
                <a:sym typeface="Arimo"/>
              </a:rPr>
              <a:t>WeatherNet - where machine learning meets the art of nature.</a:t>
            </a:r>
            <a:endParaRPr lang="en-US" sz="2400" dirty="0"/>
          </a:p>
        </p:txBody>
      </p:sp>
      <p:sp>
        <p:nvSpPr>
          <p:cNvPr id="363" name="Google Shape;363;p38"/>
          <p:cNvSpPr/>
          <p:nvPr/>
        </p:nvSpPr>
        <p:spPr>
          <a:xfrm>
            <a:off x="-1089860" y="-1234163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64" name="Google Shape;364;p38"/>
          <p:cNvSpPr/>
          <p:nvPr/>
        </p:nvSpPr>
        <p:spPr>
          <a:xfrm rot="102936">
            <a:off x="4600248" y="3714857"/>
            <a:ext cx="5678815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30" y="0"/>
                </a:lnTo>
                <a:lnTo>
                  <a:pt x="11357630" y="3944195"/>
                </a:lnTo>
                <a:lnTo>
                  <a:pt x="0" y="394419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65" name="Google Shape;365;p38"/>
          <p:cNvSpPr/>
          <p:nvPr/>
        </p:nvSpPr>
        <p:spPr>
          <a:xfrm flipH="1">
            <a:off x="6027362" y="0"/>
            <a:ext cx="3657600" cy="1486569"/>
          </a:xfrm>
          <a:custGeom>
            <a:avLst/>
            <a:gdLst/>
            <a:ahLst/>
            <a:cxnLst/>
            <a:rect l="l" t="t" r="r" b="b"/>
            <a:pathLst>
              <a:path w="7315200" h="2973137" extrusionOk="0">
                <a:moveTo>
                  <a:pt x="7315200" y="0"/>
                </a:moveTo>
                <a:lnTo>
                  <a:pt x="0" y="0"/>
                </a:lnTo>
                <a:lnTo>
                  <a:pt x="0" y="2973137"/>
                </a:lnTo>
                <a:lnTo>
                  <a:pt x="7315200" y="2973137"/>
                </a:lnTo>
                <a:lnTo>
                  <a:pt x="7315200" y="0"/>
                </a:lnTo>
                <a:close/>
              </a:path>
            </a:pathLst>
          </a:cu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2" name="Picture 1" descr="A logo of a weather network&#10;&#10;Description automatically generated">
            <a:extLst>
              <a:ext uri="{FF2B5EF4-FFF2-40B4-BE49-F238E27FC236}">
                <a16:creationId xmlns:a16="http://schemas.microsoft.com/office/drawing/2014/main" id="{C6AF8738-1E5B-F320-9603-A4CF74419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13" y="2286001"/>
            <a:ext cx="2494552" cy="2320514"/>
          </a:xfrm>
          <a:prstGeom prst="rect">
            <a:avLst/>
          </a:prstGeom>
        </p:spPr>
      </p:pic>
      <p:sp>
        <p:nvSpPr>
          <p:cNvPr id="3" name="Google Shape;265;p30">
            <a:extLst>
              <a:ext uri="{FF2B5EF4-FFF2-40B4-BE49-F238E27FC236}">
                <a16:creationId xmlns:a16="http://schemas.microsoft.com/office/drawing/2014/main" id="{62ED20A7-9DBD-5ADF-089F-CB43044F0824}"/>
              </a:ext>
            </a:extLst>
          </p:cNvPr>
          <p:cNvSpPr txBox="1"/>
          <p:nvPr/>
        </p:nvSpPr>
        <p:spPr>
          <a:xfrm>
            <a:off x="5477508" y="2638174"/>
            <a:ext cx="20782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sz="2000" b="1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Dor Shabat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37735B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Yuval Rozner</a:t>
            </a:r>
            <a:endParaRPr lang="en-US" sz="20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E5466F5-8CE9-FCE0-E93C-B75613929352}"/>
              </a:ext>
            </a:extLst>
          </p:cNvPr>
          <p:cNvSpPr txBox="1"/>
          <p:nvPr/>
        </p:nvSpPr>
        <p:spPr>
          <a:xfrm>
            <a:off x="3982134" y="4881890"/>
            <a:ext cx="4496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-38-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4C40B8D-8406-4648-3CC4-F547F003D4BD}"/>
              </a:ext>
            </a:extLst>
          </p:cNvPr>
          <p:cNvGrpSpPr/>
          <p:nvPr/>
        </p:nvGrpSpPr>
        <p:grpSpPr>
          <a:xfrm>
            <a:off x="6569995" y="4423907"/>
            <a:ext cx="1964405" cy="277000"/>
            <a:chOff x="6608095" y="4423907"/>
            <a:chExt cx="1964405" cy="277000"/>
          </a:xfrm>
        </p:grpSpPr>
        <p:pic>
          <p:nvPicPr>
            <p:cNvPr id="11" name="Picture 4" descr="A black background with a black square&#10;&#10;Description automatically generated with medium confidence">
              <a:hlinkClick r:id="rId7"/>
              <a:extLst>
                <a:ext uri="{FF2B5EF4-FFF2-40B4-BE49-F238E27FC236}">
                  <a16:creationId xmlns:a16="http://schemas.microsoft.com/office/drawing/2014/main" id="{779F565F-1EC1-5C36-CBFE-66B80633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8095" y="4423907"/>
              <a:ext cx="277000" cy="277000"/>
            </a:xfrm>
            <a:prstGeom prst="rect">
              <a:avLst/>
            </a:prstGeom>
          </p:spPr>
        </p:pic>
        <p:sp>
          <p:nvSpPr>
            <p:cNvPr id="13" name="TextBox 7">
              <a:hlinkClick r:id="rId7"/>
              <a:extLst>
                <a:ext uri="{FF2B5EF4-FFF2-40B4-BE49-F238E27FC236}">
                  <a16:creationId xmlns:a16="http://schemas.microsoft.com/office/drawing/2014/main" id="{545EE2FC-3BC8-3671-F6F5-349593790F1D}"/>
                </a:ext>
              </a:extLst>
            </p:cNvPr>
            <p:cNvSpPr txBox="1"/>
            <p:nvPr/>
          </p:nvSpPr>
          <p:spPr>
            <a:xfrm>
              <a:off x="6914453" y="4423908"/>
              <a:ext cx="1658047" cy="276999"/>
            </a:xfrm>
            <a:custGeom>
              <a:avLst/>
              <a:gdLst>
                <a:gd name="connsiteX0" fmla="*/ 0 w 1658047"/>
                <a:gd name="connsiteY0" fmla="*/ 0 h 276999"/>
                <a:gd name="connsiteX1" fmla="*/ 569263 w 1658047"/>
                <a:gd name="connsiteY1" fmla="*/ 0 h 276999"/>
                <a:gd name="connsiteX2" fmla="*/ 1138526 w 1658047"/>
                <a:gd name="connsiteY2" fmla="*/ 0 h 276999"/>
                <a:gd name="connsiteX3" fmla="*/ 1658047 w 1658047"/>
                <a:gd name="connsiteY3" fmla="*/ 0 h 276999"/>
                <a:gd name="connsiteX4" fmla="*/ 1658047 w 1658047"/>
                <a:gd name="connsiteY4" fmla="*/ 276999 h 276999"/>
                <a:gd name="connsiteX5" fmla="*/ 1088784 w 1658047"/>
                <a:gd name="connsiteY5" fmla="*/ 276999 h 276999"/>
                <a:gd name="connsiteX6" fmla="*/ 585843 w 1658047"/>
                <a:gd name="connsiteY6" fmla="*/ 276999 h 276999"/>
                <a:gd name="connsiteX7" fmla="*/ 0 w 1658047"/>
                <a:gd name="connsiteY7" fmla="*/ 276999 h 276999"/>
                <a:gd name="connsiteX8" fmla="*/ 0 w 1658047"/>
                <a:gd name="connsiteY8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8047" h="276999" extrusionOk="0">
                  <a:moveTo>
                    <a:pt x="0" y="0"/>
                  </a:moveTo>
                  <a:cubicBezTo>
                    <a:pt x="208611" y="-24902"/>
                    <a:pt x="313658" y="59893"/>
                    <a:pt x="569263" y="0"/>
                  </a:cubicBezTo>
                  <a:cubicBezTo>
                    <a:pt x="824868" y="-59893"/>
                    <a:pt x="882194" y="44790"/>
                    <a:pt x="1138526" y="0"/>
                  </a:cubicBezTo>
                  <a:cubicBezTo>
                    <a:pt x="1394858" y="-44790"/>
                    <a:pt x="1438171" y="27687"/>
                    <a:pt x="1658047" y="0"/>
                  </a:cubicBezTo>
                  <a:cubicBezTo>
                    <a:pt x="1673365" y="81207"/>
                    <a:pt x="1649146" y="213776"/>
                    <a:pt x="1658047" y="276999"/>
                  </a:cubicBezTo>
                  <a:cubicBezTo>
                    <a:pt x="1404819" y="294695"/>
                    <a:pt x="1258788" y="224524"/>
                    <a:pt x="1088784" y="276999"/>
                  </a:cubicBezTo>
                  <a:cubicBezTo>
                    <a:pt x="918780" y="329474"/>
                    <a:pt x="814044" y="274172"/>
                    <a:pt x="585843" y="276999"/>
                  </a:cubicBezTo>
                  <a:cubicBezTo>
                    <a:pt x="357642" y="279826"/>
                    <a:pt x="194631" y="235497"/>
                    <a:pt x="0" y="276999"/>
                  </a:cubicBezTo>
                  <a:cubicBezTo>
                    <a:pt x="-19842" y="177363"/>
                    <a:pt x="7956" y="13378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10494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WeatherNet - GitHub</a:t>
              </a:r>
              <a:endParaRPr lang="he-IL" sz="1200" dirty="0"/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B615EDD8-FEAA-51CA-6FA1-4EA6D25F65A8}"/>
              </a:ext>
            </a:extLst>
          </p:cNvPr>
          <p:cNvGrpSpPr/>
          <p:nvPr/>
        </p:nvGrpSpPr>
        <p:grpSpPr>
          <a:xfrm>
            <a:off x="6535620" y="4754800"/>
            <a:ext cx="2559166" cy="340733"/>
            <a:chOff x="6535620" y="4754800"/>
            <a:chExt cx="2559166" cy="340733"/>
          </a:xfrm>
        </p:grpSpPr>
        <p:pic>
          <p:nvPicPr>
            <p:cNvPr id="15" name="Graphic 6" descr="Document with solid fill">
              <a:hlinkClick r:id="rId9"/>
              <a:extLst>
                <a:ext uri="{FF2B5EF4-FFF2-40B4-BE49-F238E27FC236}">
                  <a16:creationId xmlns:a16="http://schemas.microsoft.com/office/drawing/2014/main" id="{73DBBADE-2549-AD08-F16E-A13CF02E6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5620" y="4754800"/>
              <a:ext cx="340733" cy="340733"/>
            </a:xfrm>
            <a:prstGeom prst="rect">
              <a:avLst/>
            </a:prstGeom>
          </p:spPr>
        </p:pic>
        <p:sp>
          <p:nvSpPr>
            <p:cNvPr id="16" name="TextBox 7">
              <a:hlinkClick r:id="rId9"/>
              <a:extLst>
                <a:ext uri="{FF2B5EF4-FFF2-40B4-BE49-F238E27FC236}">
                  <a16:creationId xmlns:a16="http://schemas.microsoft.com/office/drawing/2014/main" id="{98BC259E-7957-0E5C-7091-A08BE3032A86}"/>
                </a:ext>
              </a:extLst>
            </p:cNvPr>
            <p:cNvSpPr txBox="1"/>
            <p:nvPr/>
          </p:nvSpPr>
          <p:spPr>
            <a:xfrm>
              <a:off x="6870687" y="4804709"/>
              <a:ext cx="2224099" cy="276999"/>
            </a:xfrm>
            <a:custGeom>
              <a:avLst/>
              <a:gdLst>
                <a:gd name="connsiteX0" fmla="*/ 0 w 2224099"/>
                <a:gd name="connsiteY0" fmla="*/ 0 h 276999"/>
                <a:gd name="connsiteX1" fmla="*/ 578266 w 2224099"/>
                <a:gd name="connsiteY1" fmla="*/ 0 h 276999"/>
                <a:gd name="connsiteX2" fmla="*/ 1156531 w 2224099"/>
                <a:gd name="connsiteY2" fmla="*/ 0 h 276999"/>
                <a:gd name="connsiteX3" fmla="*/ 1645833 w 2224099"/>
                <a:gd name="connsiteY3" fmla="*/ 0 h 276999"/>
                <a:gd name="connsiteX4" fmla="*/ 2224099 w 2224099"/>
                <a:gd name="connsiteY4" fmla="*/ 0 h 276999"/>
                <a:gd name="connsiteX5" fmla="*/ 2224099 w 2224099"/>
                <a:gd name="connsiteY5" fmla="*/ 276999 h 276999"/>
                <a:gd name="connsiteX6" fmla="*/ 1645833 w 2224099"/>
                <a:gd name="connsiteY6" fmla="*/ 276999 h 276999"/>
                <a:gd name="connsiteX7" fmla="*/ 1112050 w 2224099"/>
                <a:gd name="connsiteY7" fmla="*/ 276999 h 276999"/>
                <a:gd name="connsiteX8" fmla="*/ 556025 w 2224099"/>
                <a:gd name="connsiteY8" fmla="*/ 276999 h 276999"/>
                <a:gd name="connsiteX9" fmla="*/ 0 w 2224099"/>
                <a:gd name="connsiteY9" fmla="*/ 276999 h 276999"/>
                <a:gd name="connsiteX10" fmla="*/ 0 w 2224099"/>
                <a:gd name="connsiteY10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99" h="276999" extrusionOk="0">
                  <a:moveTo>
                    <a:pt x="0" y="0"/>
                  </a:moveTo>
                  <a:cubicBezTo>
                    <a:pt x="117944" y="-12197"/>
                    <a:pt x="461098" y="8721"/>
                    <a:pt x="578266" y="0"/>
                  </a:cubicBezTo>
                  <a:cubicBezTo>
                    <a:pt x="695434" y="-8721"/>
                    <a:pt x="875869" y="28909"/>
                    <a:pt x="1156531" y="0"/>
                  </a:cubicBezTo>
                  <a:cubicBezTo>
                    <a:pt x="1437194" y="-28909"/>
                    <a:pt x="1466762" y="15064"/>
                    <a:pt x="1645833" y="0"/>
                  </a:cubicBezTo>
                  <a:cubicBezTo>
                    <a:pt x="1824904" y="-15064"/>
                    <a:pt x="2086071" y="57389"/>
                    <a:pt x="2224099" y="0"/>
                  </a:cubicBezTo>
                  <a:cubicBezTo>
                    <a:pt x="2224814" y="67072"/>
                    <a:pt x="2194606" y="161630"/>
                    <a:pt x="2224099" y="276999"/>
                  </a:cubicBezTo>
                  <a:cubicBezTo>
                    <a:pt x="1950111" y="329616"/>
                    <a:pt x="1903017" y="238011"/>
                    <a:pt x="1645833" y="276999"/>
                  </a:cubicBezTo>
                  <a:cubicBezTo>
                    <a:pt x="1388649" y="315987"/>
                    <a:pt x="1230161" y="214500"/>
                    <a:pt x="1112050" y="276999"/>
                  </a:cubicBezTo>
                  <a:cubicBezTo>
                    <a:pt x="993939" y="339498"/>
                    <a:pt x="789665" y="225526"/>
                    <a:pt x="556025" y="276999"/>
                  </a:cubicBezTo>
                  <a:cubicBezTo>
                    <a:pt x="322385" y="328472"/>
                    <a:pt x="162371" y="265624"/>
                    <a:pt x="0" y="276999"/>
                  </a:cubicBezTo>
                  <a:cubicBezTo>
                    <a:pt x="-25906" y="185370"/>
                    <a:pt x="10522" y="6349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104945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WeatherNet – Phase A Paper</a:t>
              </a:r>
              <a:endParaRPr lang="he-IL" sz="12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6816045" y="4123396"/>
            <a:ext cx="2538398" cy="1730726"/>
          </a:xfrm>
          <a:custGeom>
            <a:avLst/>
            <a:gdLst/>
            <a:ahLst/>
            <a:cxnLst/>
            <a:rect l="l" t="t" r="r" b="b"/>
            <a:pathLst>
              <a:path w="6035040" h="4114800" extrusionOk="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9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74" name="Google Shape;174;p24"/>
          <p:cNvSpPr/>
          <p:nvPr/>
        </p:nvSpPr>
        <p:spPr>
          <a:xfrm>
            <a:off x="-101269" y="-1416775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3" y="0"/>
                </a:lnTo>
                <a:lnTo>
                  <a:pt x="64168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9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Google Shape;302;p33">
            <a:extLst>
              <a:ext uri="{FF2B5EF4-FFF2-40B4-BE49-F238E27FC236}">
                <a16:creationId xmlns:a16="http://schemas.microsoft.com/office/drawing/2014/main" id="{7C5E9B62-C682-2EAB-DA4D-AF4540EC3807}"/>
              </a:ext>
            </a:extLst>
          </p:cNvPr>
          <p:cNvSpPr txBox="1"/>
          <p:nvPr/>
        </p:nvSpPr>
        <p:spPr>
          <a:xfrm>
            <a:off x="2628233" y="341802"/>
            <a:ext cx="388753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Project Overview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202" name="Google Shape;202;p26"/>
          <p:cNvSpPr/>
          <p:nvPr/>
        </p:nvSpPr>
        <p:spPr>
          <a:xfrm rot="7690722">
            <a:off x="7960380" y="-113409"/>
            <a:ext cx="1248856" cy="1198902"/>
          </a:xfrm>
          <a:custGeom>
            <a:avLst/>
            <a:gdLst/>
            <a:ahLst/>
            <a:cxnLst/>
            <a:rect l="l" t="t" r="r" b="b"/>
            <a:pathLst>
              <a:path w="4285739" h="4114309" extrusionOk="0">
                <a:moveTo>
                  <a:pt x="0" y="0"/>
                </a:moveTo>
                <a:lnTo>
                  <a:pt x="4285739" y="0"/>
                </a:lnTo>
                <a:lnTo>
                  <a:pt x="4285739" y="4114309"/>
                </a:lnTo>
                <a:lnTo>
                  <a:pt x="0" y="4114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6" name="Google Shape;223;p27">
            <a:extLst>
              <a:ext uri="{FF2B5EF4-FFF2-40B4-BE49-F238E27FC236}">
                <a16:creationId xmlns:a16="http://schemas.microsoft.com/office/drawing/2014/main" id="{D45F81C3-5F63-D490-3F93-2B816027E45A}"/>
              </a:ext>
            </a:extLst>
          </p:cNvPr>
          <p:cNvSpPr/>
          <p:nvPr/>
        </p:nvSpPr>
        <p:spPr>
          <a:xfrm rot="14495670">
            <a:off x="8729510" y="515286"/>
            <a:ext cx="518830" cy="1115764"/>
          </a:xfrm>
          <a:custGeom>
            <a:avLst/>
            <a:gdLst/>
            <a:ahLst/>
            <a:cxnLst/>
            <a:rect l="l" t="t" r="r" b="b"/>
            <a:pathLst>
              <a:path w="1709256" h="3675820" extrusionOk="0">
                <a:moveTo>
                  <a:pt x="0" y="0"/>
                </a:moveTo>
                <a:lnTo>
                  <a:pt x="1709256" y="0"/>
                </a:lnTo>
                <a:lnTo>
                  <a:pt x="1709256" y="3675820"/>
                </a:lnTo>
                <a:lnTo>
                  <a:pt x="0" y="3675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E9111-F56A-9A20-9CCA-AEE6E345AE63}"/>
              </a:ext>
            </a:extLst>
          </p:cNvPr>
          <p:cNvSpPr txBox="1"/>
          <p:nvPr/>
        </p:nvSpPr>
        <p:spPr>
          <a:xfrm>
            <a:off x="801672" y="1816059"/>
            <a:ext cx="7783136" cy="225004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Innovative weather forecasting system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Israel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ML-based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approach using historical and real-time data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Focus on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mid-term temperature prediction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for 3 regions (north, center, south)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Provides forecasts up to four days in advance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Hybrid architecture combining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CNNs, LSTMs, and Attention mechanisms</a:t>
            </a: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Accessible through a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web-based platform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with real-time forecasts &amp; interactive accuracy comparison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2AEA0-B233-EEB7-DCC2-16F25D319D27}"/>
              </a:ext>
            </a:extLst>
          </p:cNvPr>
          <p:cNvSpPr txBox="1"/>
          <p:nvPr/>
        </p:nvSpPr>
        <p:spPr>
          <a:xfrm>
            <a:off x="1625949" y="965778"/>
            <a:ext cx="589209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sz="1400" dirty="0"/>
              <a:t>WeatherNet introduces a machine learning-driven approach, broadening the range of techniques available for accurate weather forecasting in Israel. </a:t>
            </a:r>
            <a:endParaRPr lang="he-IL" sz="14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18E003B-64EA-7A78-2142-F2AA575B4764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-4-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653950" y="1378268"/>
            <a:ext cx="49387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n w="9525">
                  <a:solidFill>
                    <a:schemeClr val="bg1"/>
                  </a:solidFill>
                </a:ln>
                <a:solidFill>
                  <a:srgbClr val="EB6B31"/>
                </a:solidFill>
                <a:latin typeface="Paytone One"/>
                <a:sym typeface="Paytone One"/>
              </a:rPr>
              <a:t>Motivation</a:t>
            </a:r>
            <a:endParaRPr sz="7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C59B25-D49B-4EE4-4646-D60415DB582B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05DAED6E-B1B7-1A6E-7152-8D9287312AD9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Project 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Motivation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Progress and Achievements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Proposed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System Goals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21FABE6-BBB3-A840-1A12-6BBFD191DA11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-5-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72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3" name="Google Shape;193;p25"/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5" name="Google Shape;195;p25"/>
          <p:cNvSpPr/>
          <p:nvPr/>
        </p:nvSpPr>
        <p:spPr>
          <a:xfrm>
            <a:off x="-70856" y="171880"/>
            <a:ext cx="840877" cy="872551"/>
          </a:xfrm>
          <a:custGeom>
            <a:avLst/>
            <a:gdLst/>
            <a:ahLst/>
            <a:cxnLst/>
            <a:rect l="l" t="t" r="r" b="b"/>
            <a:pathLst>
              <a:path w="2725836" h="2774388" extrusionOk="0">
                <a:moveTo>
                  <a:pt x="0" y="0"/>
                </a:moveTo>
                <a:lnTo>
                  <a:pt x="2725837" y="0"/>
                </a:lnTo>
                <a:lnTo>
                  <a:pt x="2725837" y="2774388"/>
                </a:lnTo>
                <a:lnTo>
                  <a:pt x="0" y="2774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D59BBE8E-9A0B-79CB-D962-6350464DFAAC}"/>
              </a:ext>
            </a:extLst>
          </p:cNvPr>
          <p:cNvSpPr txBox="1"/>
          <p:nvPr/>
        </p:nvSpPr>
        <p:spPr>
          <a:xfrm>
            <a:off x="2878999" y="349930"/>
            <a:ext cx="388753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Motivation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C3112-0A4D-97BD-3F20-CC70192F3A90}"/>
              </a:ext>
            </a:extLst>
          </p:cNvPr>
          <p:cNvSpPr txBox="1"/>
          <p:nvPr/>
        </p:nvSpPr>
        <p:spPr>
          <a:xfrm>
            <a:off x="1876715" y="1001636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sz="1600" dirty="0"/>
              <a:t>Numerical Weather Prediction </a:t>
            </a:r>
            <a:r>
              <a:rPr lang="en-US" sz="1600" dirty="0">
                <a:sym typeface="Wingdings" panose="05000000000000000000" pitchFamily="2" charset="2"/>
              </a:rPr>
              <a:t> Machine Learning</a:t>
            </a:r>
            <a:r>
              <a:rPr lang="en-US" sz="1400" dirty="0"/>
              <a:t> </a:t>
            </a:r>
            <a:endParaRPr lang="he-IL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3F1C91-205C-3E3F-25DF-7BE68618AFE0}"/>
              </a:ext>
            </a:extLst>
          </p:cNvPr>
          <p:cNvGrpSpPr/>
          <p:nvPr/>
        </p:nvGrpSpPr>
        <p:grpSpPr>
          <a:xfrm>
            <a:off x="931199" y="1646064"/>
            <a:ext cx="7783136" cy="2090430"/>
            <a:chOff x="931199" y="1769818"/>
            <a:chExt cx="7783136" cy="20904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BC628C-1F97-DE26-571E-503654D3B5BF}"/>
                </a:ext>
              </a:extLst>
            </p:cNvPr>
            <p:cNvSpPr txBox="1"/>
            <p:nvPr/>
          </p:nvSpPr>
          <p:spPr>
            <a:xfrm>
              <a:off x="931199" y="1769818"/>
              <a:ext cx="7783136" cy="77271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171450" lvl="1" indent="-171450">
                <a:lnSpc>
                  <a:spcPct val="200000"/>
                </a:lnSpc>
                <a:buFont typeface="Courier New" panose="02070309020205020404" pitchFamily="49" charset="0"/>
                <a:buChar char="o"/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Traditional weather forecasting relies on 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Numerical Weather Prediction (NWP) 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models.</a:t>
              </a:r>
            </a:p>
            <a:p>
              <a:pPr marL="171450" lvl="1" indent="-171450">
                <a:lnSpc>
                  <a:spcPct val="200000"/>
                </a:lnSpc>
                <a:buFont typeface="Courier New" panose="02070309020205020404" pitchFamily="49" charset="0"/>
                <a:buChar char="o"/>
              </a:pP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NWP models are based on </a:t>
              </a: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physical laws and statistical methods 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to simulate atmospheric processes.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222140-92E4-BC9E-9F28-890155FA5655}"/>
                </a:ext>
              </a:extLst>
            </p:cNvPr>
            <p:cNvSpPr txBox="1"/>
            <p:nvPr/>
          </p:nvSpPr>
          <p:spPr>
            <a:xfrm>
              <a:off x="931199" y="3087536"/>
              <a:ext cx="7783136" cy="77271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171450" lvl="1" indent="-171450">
                <a:lnSpc>
                  <a:spcPct val="200000"/>
                </a:lnSpc>
                <a:buFont typeface="Courier New" panose="02070309020205020404" pitchFamily="49" charset="0"/>
                <a:buChar char="o"/>
              </a:pPr>
              <a:r>
                <a:rPr lang="en-US" sz="1200" b="1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Machine-Learning </a:t>
              </a:r>
              <a:r>
                <a:rPr lang="en-US" sz="12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provides an alternative by capturing non-linear patterns and processing large, complex datasets more efficiently.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1ADA8E7-DC52-A90D-D588-343360902F2F}"/>
                </a:ext>
              </a:extLst>
            </p:cNvPr>
            <p:cNvSpPr/>
            <p:nvPr/>
          </p:nvSpPr>
          <p:spPr>
            <a:xfrm>
              <a:off x="4355175" y="2608491"/>
              <a:ext cx="189805" cy="568628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A5EA958-DF07-14A4-88FD-DB853CE75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128" y="3488987"/>
            <a:ext cx="1318207" cy="1318207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4202DFE-58BF-39E7-6CB1-17884DA12A05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-6-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1089860" y="3796560"/>
            <a:ext cx="3208421" cy="2057400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193" name="Google Shape;193;p25"/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5" name="Google Shape;195;p25"/>
          <p:cNvSpPr/>
          <p:nvPr/>
        </p:nvSpPr>
        <p:spPr>
          <a:xfrm>
            <a:off x="-70856" y="171880"/>
            <a:ext cx="840877" cy="872551"/>
          </a:xfrm>
          <a:custGeom>
            <a:avLst/>
            <a:gdLst/>
            <a:ahLst/>
            <a:cxnLst/>
            <a:rect l="l" t="t" r="r" b="b"/>
            <a:pathLst>
              <a:path w="2725836" h="2774388" extrusionOk="0">
                <a:moveTo>
                  <a:pt x="0" y="0"/>
                </a:moveTo>
                <a:lnTo>
                  <a:pt x="2725837" y="0"/>
                </a:lnTo>
                <a:lnTo>
                  <a:pt x="2725837" y="2774388"/>
                </a:lnTo>
                <a:lnTo>
                  <a:pt x="0" y="2774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D59BBE8E-9A0B-79CB-D962-6350464DFAAC}"/>
              </a:ext>
            </a:extLst>
          </p:cNvPr>
          <p:cNvSpPr txBox="1"/>
          <p:nvPr/>
        </p:nvSpPr>
        <p:spPr>
          <a:xfrm>
            <a:off x="2923827" y="407504"/>
            <a:ext cx="329634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Motivation </a:t>
            </a:r>
            <a:r>
              <a:rPr lang="en-US" sz="1800" dirty="0">
                <a:solidFill>
                  <a:srgbClr val="538D6D"/>
                </a:solidFill>
                <a:latin typeface="Paytone One"/>
              </a:rPr>
              <a:t>(cont.)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C3112-0A4D-97BD-3F20-CC70192F3A90}"/>
              </a:ext>
            </a:extLst>
          </p:cNvPr>
          <p:cNvSpPr txBox="1"/>
          <p:nvPr/>
        </p:nvSpPr>
        <p:spPr>
          <a:xfrm>
            <a:off x="1625950" y="1051071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dirty="0"/>
              <a:t>Connection with Israel Meteorological Service (IMS)</a:t>
            </a:r>
            <a:endParaRPr lang="he-IL" sz="1400" dirty="0"/>
          </a:p>
        </p:txBody>
      </p:sp>
      <p:pic>
        <p:nvPicPr>
          <p:cNvPr id="6" name="Picture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A8DF92D-7F62-D064-F2B6-4E550AB06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391" y="4042610"/>
            <a:ext cx="3363108" cy="611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20D90-9D93-624F-7862-B0EE36A34A0C}"/>
              </a:ext>
            </a:extLst>
          </p:cNvPr>
          <p:cNvSpPr txBox="1"/>
          <p:nvPr/>
        </p:nvSpPr>
        <p:spPr>
          <a:xfrm>
            <a:off x="931199" y="1646064"/>
            <a:ext cx="7783136" cy="11420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Early in the project, we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connected with IMS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discuss their forecasting methods.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 gained insights into how they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archive their forecasts (NWP-based)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  <a:endParaRPr lang="en-US" sz="1200" b="1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 got access to their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data API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allowing us to retrieve 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real-time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and</a:t>
            </a:r>
            <a:r>
              <a:rPr lang="en-US" sz="12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historical weather data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</p:txBody>
      </p:sp>
      <p:grpSp>
        <p:nvGrpSpPr>
          <p:cNvPr id="17" name="Graphic 11" descr="Database outline">
            <a:extLst>
              <a:ext uri="{FF2B5EF4-FFF2-40B4-BE49-F238E27FC236}">
                <a16:creationId xmlns:a16="http://schemas.microsoft.com/office/drawing/2014/main" id="{8593B548-4B8C-E312-E81E-02525B9D7D5F}"/>
              </a:ext>
            </a:extLst>
          </p:cNvPr>
          <p:cNvGrpSpPr/>
          <p:nvPr/>
        </p:nvGrpSpPr>
        <p:grpSpPr>
          <a:xfrm>
            <a:off x="1849459" y="3776724"/>
            <a:ext cx="733672" cy="986663"/>
            <a:chOff x="2106634" y="3751180"/>
            <a:chExt cx="733672" cy="986663"/>
          </a:xfrm>
          <a:solidFill>
            <a:srgbClr val="000000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1686D-A1CB-D89B-C2D1-034D69410FE4}"/>
                </a:ext>
              </a:extLst>
            </p:cNvPr>
            <p:cNvSpPr/>
            <p:nvPr/>
          </p:nvSpPr>
          <p:spPr>
            <a:xfrm>
              <a:off x="2106634" y="3751180"/>
              <a:ext cx="733672" cy="986663"/>
            </a:xfrm>
            <a:custGeom>
              <a:avLst/>
              <a:gdLst>
                <a:gd name="connsiteX0" fmla="*/ 733673 w 733672"/>
                <a:gd name="connsiteY0" fmla="*/ 872818 h 986663"/>
                <a:gd name="connsiteX1" fmla="*/ 733673 w 733672"/>
                <a:gd name="connsiteY1" fmla="*/ 113846 h 986663"/>
                <a:gd name="connsiteX2" fmla="*/ 366836 w 733672"/>
                <a:gd name="connsiteY2" fmla="*/ 0 h 986663"/>
                <a:gd name="connsiteX3" fmla="*/ 0 w 733672"/>
                <a:gd name="connsiteY3" fmla="*/ 113846 h 986663"/>
                <a:gd name="connsiteX4" fmla="*/ 0 w 733672"/>
                <a:gd name="connsiteY4" fmla="*/ 872818 h 986663"/>
                <a:gd name="connsiteX5" fmla="*/ 366836 w 733672"/>
                <a:gd name="connsiteY5" fmla="*/ 986663 h 986663"/>
                <a:gd name="connsiteX6" fmla="*/ 733673 w 733672"/>
                <a:gd name="connsiteY6" fmla="*/ 872818 h 986663"/>
                <a:gd name="connsiteX7" fmla="*/ 366836 w 733672"/>
                <a:gd name="connsiteY7" fmla="*/ 25299 h 986663"/>
                <a:gd name="connsiteX8" fmla="*/ 708374 w 733672"/>
                <a:gd name="connsiteY8" fmla="*/ 113846 h 986663"/>
                <a:gd name="connsiteX9" fmla="*/ 366836 w 733672"/>
                <a:gd name="connsiteY9" fmla="*/ 202393 h 986663"/>
                <a:gd name="connsiteX10" fmla="*/ 25299 w 733672"/>
                <a:gd name="connsiteY10" fmla="*/ 113846 h 986663"/>
                <a:gd name="connsiteX11" fmla="*/ 366836 w 733672"/>
                <a:gd name="connsiteY11" fmla="*/ 25299 h 986663"/>
                <a:gd name="connsiteX12" fmla="*/ 25299 w 733672"/>
                <a:gd name="connsiteY12" fmla="*/ 157613 h 986663"/>
                <a:gd name="connsiteX13" fmla="*/ 366836 w 733672"/>
                <a:gd name="connsiteY13" fmla="*/ 227692 h 986663"/>
                <a:gd name="connsiteX14" fmla="*/ 708374 w 733672"/>
                <a:gd name="connsiteY14" fmla="*/ 157613 h 986663"/>
                <a:gd name="connsiteX15" fmla="*/ 708374 w 733672"/>
                <a:gd name="connsiteY15" fmla="*/ 366836 h 986663"/>
                <a:gd name="connsiteX16" fmla="*/ 366836 w 733672"/>
                <a:gd name="connsiteY16" fmla="*/ 455383 h 986663"/>
                <a:gd name="connsiteX17" fmla="*/ 25299 w 733672"/>
                <a:gd name="connsiteY17" fmla="*/ 366836 h 986663"/>
                <a:gd name="connsiteX18" fmla="*/ 25299 w 733672"/>
                <a:gd name="connsiteY18" fmla="*/ 410604 h 986663"/>
                <a:gd name="connsiteX19" fmla="*/ 366836 w 733672"/>
                <a:gd name="connsiteY19" fmla="*/ 480682 h 986663"/>
                <a:gd name="connsiteX20" fmla="*/ 708374 w 733672"/>
                <a:gd name="connsiteY20" fmla="*/ 410604 h 986663"/>
                <a:gd name="connsiteX21" fmla="*/ 708374 w 733672"/>
                <a:gd name="connsiteY21" fmla="*/ 619827 h 986663"/>
                <a:gd name="connsiteX22" fmla="*/ 366836 w 733672"/>
                <a:gd name="connsiteY22" fmla="*/ 708374 h 986663"/>
                <a:gd name="connsiteX23" fmla="*/ 25299 w 733672"/>
                <a:gd name="connsiteY23" fmla="*/ 619827 h 986663"/>
                <a:gd name="connsiteX24" fmla="*/ 25299 w 733672"/>
                <a:gd name="connsiteY24" fmla="*/ 872818 h 986663"/>
                <a:gd name="connsiteX25" fmla="*/ 25299 w 733672"/>
                <a:gd name="connsiteY25" fmla="*/ 663594 h 986663"/>
                <a:gd name="connsiteX26" fmla="*/ 366836 w 733672"/>
                <a:gd name="connsiteY26" fmla="*/ 733673 h 986663"/>
                <a:gd name="connsiteX27" fmla="*/ 708374 w 733672"/>
                <a:gd name="connsiteY27" fmla="*/ 663594 h 986663"/>
                <a:gd name="connsiteX28" fmla="*/ 708374 w 733672"/>
                <a:gd name="connsiteY28" fmla="*/ 872818 h 986663"/>
                <a:gd name="connsiteX29" fmla="*/ 366836 w 733672"/>
                <a:gd name="connsiteY29" fmla="*/ 961364 h 986663"/>
                <a:gd name="connsiteX30" fmla="*/ 25299 w 733672"/>
                <a:gd name="connsiteY30" fmla="*/ 872818 h 98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33672" h="986663">
                  <a:moveTo>
                    <a:pt x="733673" y="872818"/>
                  </a:moveTo>
                  <a:lnTo>
                    <a:pt x="733673" y="113846"/>
                  </a:lnTo>
                  <a:cubicBezTo>
                    <a:pt x="733673" y="39897"/>
                    <a:pt x="544676" y="0"/>
                    <a:pt x="366836" y="0"/>
                  </a:cubicBezTo>
                  <a:cubicBezTo>
                    <a:pt x="188997" y="0"/>
                    <a:pt x="0" y="39897"/>
                    <a:pt x="0" y="113846"/>
                  </a:cubicBezTo>
                  <a:lnTo>
                    <a:pt x="0" y="872818"/>
                  </a:lnTo>
                  <a:cubicBezTo>
                    <a:pt x="0" y="946767"/>
                    <a:pt x="188997" y="986663"/>
                    <a:pt x="366836" y="986663"/>
                  </a:cubicBezTo>
                  <a:cubicBezTo>
                    <a:pt x="544676" y="986663"/>
                    <a:pt x="733673" y="946767"/>
                    <a:pt x="733673" y="872818"/>
                  </a:cubicBezTo>
                  <a:close/>
                  <a:moveTo>
                    <a:pt x="366836" y="25299"/>
                  </a:moveTo>
                  <a:cubicBezTo>
                    <a:pt x="562310" y="25299"/>
                    <a:pt x="708374" y="72102"/>
                    <a:pt x="708374" y="113846"/>
                  </a:cubicBezTo>
                  <a:cubicBezTo>
                    <a:pt x="708374" y="155589"/>
                    <a:pt x="562310" y="202393"/>
                    <a:pt x="366836" y="202393"/>
                  </a:cubicBezTo>
                  <a:cubicBezTo>
                    <a:pt x="171363" y="202393"/>
                    <a:pt x="25299" y="155589"/>
                    <a:pt x="25299" y="113846"/>
                  </a:cubicBezTo>
                  <a:cubicBezTo>
                    <a:pt x="25299" y="72102"/>
                    <a:pt x="171363" y="25299"/>
                    <a:pt x="366836" y="25299"/>
                  </a:cubicBezTo>
                  <a:close/>
                  <a:moveTo>
                    <a:pt x="25299" y="157613"/>
                  </a:moveTo>
                  <a:cubicBezTo>
                    <a:pt x="82589" y="203404"/>
                    <a:pt x="228109" y="227692"/>
                    <a:pt x="366836" y="227692"/>
                  </a:cubicBezTo>
                  <a:cubicBezTo>
                    <a:pt x="505564" y="227692"/>
                    <a:pt x="651084" y="203404"/>
                    <a:pt x="708374" y="157613"/>
                  </a:cubicBezTo>
                  <a:lnTo>
                    <a:pt x="708374" y="366836"/>
                  </a:lnTo>
                  <a:cubicBezTo>
                    <a:pt x="708374" y="408580"/>
                    <a:pt x="562310" y="455383"/>
                    <a:pt x="366836" y="455383"/>
                  </a:cubicBezTo>
                  <a:cubicBezTo>
                    <a:pt x="171363" y="455383"/>
                    <a:pt x="25299" y="408580"/>
                    <a:pt x="25299" y="366836"/>
                  </a:cubicBezTo>
                  <a:close/>
                  <a:moveTo>
                    <a:pt x="25299" y="410604"/>
                  </a:moveTo>
                  <a:cubicBezTo>
                    <a:pt x="82589" y="456395"/>
                    <a:pt x="228109" y="480682"/>
                    <a:pt x="366836" y="480682"/>
                  </a:cubicBezTo>
                  <a:cubicBezTo>
                    <a:pt x="505564" y="480682"/>
                    <a:pt x="651084" y="456395"/>
                    <a:pt x="708374" y="410604"/>
                  </a:cubicBezTo>
                  <a:lnTo>
                    <a:pt x="708374" y="619827"/>
                  </a:lnTo>
                  <a:cubicBezTo>
                    <a:pt x="708374" y="661571"/>
                    <a:pt x="562310" y="708374"/>
                    <a:pt x="366836" y="708374"/>
                  </a:cubicBezTo>
                  <a:cubicBezTo>
                    <a:pt x="171363" y="708374"/>
                    <a:pt x="25299" y="661571"/>
                    <a:pt x="25299" y="619827"/>
                  </a:cubicBezTo>
                  <a:close/>
                  <a:moveTo>
                    <a:pt x="25299" y="872818"/>
                  </a:moveTo>
                  <a:lnTo>
                    <a:pt x="25299" y="663594"/>
                  </a:lnTo>
                  <a:cubicBezTo>
                    <a:pt x="82589" y="709386"/>
                    <a:pt x="228109" y="733673"/>
                    <a:pt x="366836" y="733673"/>
                  </a:cubicBezTo>
                  <a:cubicBezTo>
                    <a:pt x="505564" y="733673"/>
                    <a:pt x="651084" y="709386"/>
                    <a:pt x="708374" y="663594"/>
                  </a:cubicBezTo>
                  <a:lnTo>
                    <a:pt x="708374" y="872818"/>
                  </a:lnTo>
                  <a:cubicBezTo>
                    <a:pt x="708374" y="914561"/>
                    <a:pt x="562310" y="961364"/>
                    <a:pt x="366836" y="961364"/>
                  </a:cubicBezTo>
                  <a:cubicBezTo>
                    <a:pt x="171363" y="961364"/>
                    <a:pt x="25299" y="914561"/>
                    <a:pt x="25299" y="872818"/>
                  </a:cubicBezTo>
                  <a:close/>
                </a:path>
              </a:pathLst>
            </a:custGeom>
            <a:solidFill>
              <a:srgbClr val="000000"/>
            </a:solidFill>
            <a:ln w="12601" cap="flat">
              <a:noFill/>
              <a:prstDash val="solid"/>
              <a:miter/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F98D5C-2935-62A2-5983-EE4FC3AA5411}"/>
                </a:ext>
              </a:extLst>
            </p:cNvPr>
            <p:cNvSpPr/>
            <p:nvPr/>
          </p:nvSpPr>
          <p:spPr>
            <a:xfrm>
              <a:off x="2701162" y="4054769"/>
              <a:ext cx="50598" cy="50598"/>
            </a:xfrm>
            <a:custGeom>
              <a:avLst/>
              <a:gdLst>
                <a:gd name="connsiteX0" fmla="*/ 50598 w 50598"/>
                <a:gd name="connsiteY0" fmla="*/ 25299 h 50598"/>
                <a:gd name="connsiteX1" fmla="*/ 25299 w 50598"/>
                <a:gd name="connsiteY1" fmla="*/ 50598 h 50598"/>
                <a:gd name="connsiteX2" fmla="*/ 0 w 50598"/>
                <a:gd name="connsiteY2" fmla="*/ 25299 h 50598"/>
                <a:gd name="connsiteX3" fmla="*/ 25299 w 50598"/>
                <a:gd name="connsiteY3" fmla="*/ 0 h 50598"/>
                <a:gd name="connsiteX4" fmla="*/ 50598 w 50598"/>
                <a:gd name="connsiteY4" fmla="*/ 25299 h 5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8" h="50598">
                  <a:moveTo>
                    <a:pt x="50598" y="25299"/>
                  </a:moveTo>
                  <a:cubicBezTo>
                    <a:pt x="50598" y="39271"/>
                    <a:pt x="39271" y="50598"/>
                    <a:pt x="25299" y="50598"/>
                  </a:cubicBezTo>
                  <a:cubicBezTo>
                    <a:pt x="11327" y="50598"/>
                    <a:pt x="0" y="39271"/>
                    <a:pt x="0" y="25299"/>
                  </a:cubicBezTo>
                  <a:cubicBezTo>
                    <a:pt x="0" y="11327"/>
                    <a:pt x="11327" y="0"/>
                    <a:pt x="25299" y="0"/>
                  </a:cubicBezTo>
                  <a:cubicBezTo>
                    <a:pt x="39271" y="0"/>
                    <a:pt x="50598" y="11327"/>
                    <a:pt x="50598" y="25299"/>
                  </a:cubicBezTo>
                  <a:close/>
                </a:path>
              </a:pathLst>
            </a:custGeom>
            <a:solidFill>
              <a:srgbClr val="000000"/>
            </a:solidFill>
            <a:ln w="12601" cap="flat">
              <a:noFill/>
              <a:prstDash val="solid"/>
              <a:miter/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60D12C-7EBA-3229-F772-711B7ECFFAE5}"/>
                </a:ext>
              </a:extLst>
            </p:cNvPr>
            <p:cNvSpPr/>
            <p:nvPr/>
          </p:nvSpPr>
          <p:spPr>
            <a:xfrm>
              <a:off x="2701162" y="4307759"/>
              <a:ext cx="50598" cy="50598"/>
            </a:xfrm>
            <a:custGeom>
              <a:avLst/>
              <a:gdLst>
                <a:gd name="connsiteX0" fmla="*/ 50598 w 50598"/>
                <a:gd name="connsiteY0" fmla="*/ 25299 h 50598"/>
                <a:gd name="connsiteX1" fmla="*/ 25299 w 50598"/>
                <a:gd name="connsiteY1" fmla="*/ 50598 h 50598"/>
                <a:gd name="connsiteX2" fmla="*/ 0 w 50598"/>
                <a:gd name="connsiteY2" fmla="*/ 25299 h 50598"/>
                <a:gd name="connsiteX3" fmla="*/ 25299 w 50598"/>
                <a:gd name="connsiteY3" fmla="*/ 0 h 50598"/>
                <a:gd name="connsiteX4" fmla="*/ 50598 w 50598"/>
                <a:gd name="connsiteY4" fmla="*/ 25299 h 5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8" h="50598">
                  <a:moveTo>
                    <a:pt x="50598" y="25299"/>
                  </a:moveTo>
                  <a:cubicBezTo>
                    <a:pt x="50598" y="39271"/>
                    <a:pt x="39271" y="50598"/>
                    <a:pt x="25299" y="50598"/>
                  </a:cubicBezTo>
                  <a:cubicBezTo>
                    <a:pt x="11327" y="50598"/>
                    <a:pt x="0" y="39271"/>
                    <a:pt x="0" y="25299"/>
                  </a:cubicBezTo>
                  <a:cubicBezTo>
                    <a:pt x="0" y="11327"/>
                    <a:pt x="11327" y="0"/>
                    <a:pt x="25299" y="0"/>
                  </a:cubicBezTo>
                  <a:cubicBezTo>
                    <a:pt x="39271" y="0"/>
                    <a:pt x="50598" y="11327"/>
                    <a:pt x="50598" y="25299"/>
                  </a:cubicBezTo>
                  <a:close/>
                </a:path>
              </a:pathLst>
            </a:custGeom>
            <a:solidFill>
              <a:srgbClr val="000000"/>
            </a:solidFill>
            <a:ln w="12601" cap="flat">
              <a:noFill/>
              <a:prstDash val="solid"/>
              <a:miter/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C31718C-A1DD-7632-C947-2066313A8C5A}"/>
                </a:ext>
              </a:extLst>
            </p:cNvPr>
            <p:cNvSpPr/>
            <p:nvPr/>
          </p:nvSpPr>
          <p:spPr>
            <a:xfrm>
              <a:off x="2701162" y="4560750"/>
              <a:ext cx="50598" cy="50598"/>
            </a:xfrm>
            <a:custGeom>
              <a:avLst/>
              <a:gdLst>
                <a:gd name="connsiteX0" fmla="*/ 50598 w 50598"/>
                <a:gd name="connsiteY0" fmla="*/ 25299 h 50598"/>
                <a:gd name="connsiteX1" fmla="*/ 25299 w 50598"/>
                <a:gd name="connsiteY1" fmla="*/ 50598 h 50598"/>
                <a:gd name="connsiteX2" fmla="*/ 0 w 50598"/>
                <a:gd name="connsiteY2" fmla="*/ 25299 h 50598"/>
                <a:gd name="connsiteX3" fmla="*/ 25299 w 50598"/>
                <a:gd name="connsiteY3" fmla="*/ 0 h 50598"/>
                <a:gd name="connsiteX4" fmla="*/ 50598 w 50598"/>
                <a:gd name="connsiteY4" fmla="*/ 25299 h 5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8" h="50598">
                  <a:moveTo>
                    <a:pt x="50598" y="25299"/>
                  </a:moveTo>
                  <a:cubicBezTo>
                    <a:pt x="50598" y="39271"/>
                    <a:pt x="39271" y="50598"/>
                    <a:pt x="25299" y="50598"/>
                  </a:cubicBezTo>
                  <a:cubicBezTo>
                    <a:pt x="11327" y="50598"/>
                    <a:pt x="0" y="39271"/>
                    <a:pt x="0" y="25299"/>
                  </a:cubicBezTo>
                  <a:cubicBezTo>
                    <a:pt x="0" y="11327"/>
                    <a:pt x="11327" y="0"/>
                    <a:pt x="25299" y="0"/>
                  </a:cubicBezTo>
                  <a:cubicBezTo>
                    <a:pt x="39271" y="0"/>
                    <a:pt x="50598" y="11327"/>
                    <a:pt x="50598" y="25299"/>
                  </a:cubicBezTo>
                  <a:close/>
                </a:path>
              </a:pathLst>
            </a:custGeom>
            <a:solidFill>
              <a:srgbClr val="000000"/>
            </a:solidFill>
            <a:ln w="12601" cap="flat">
              <a:noFill/>
              <a:prstDash val="solid"/>
              <a:miter/>
            </a:ln>
          </p:spPr>
          <p:txBody>
            <a:bodyPr rtlCol="1" anchor="ctr"/>
            <a:lstStyle/>
            <a:p>
              <a:endParaRPr lang="he-IL"/>
            </a:p>
          </p:txBody>
        </p:sp>
      </p:grpSp>
      <p:pic>
        <p:nvPicPr>
          <p:cNvPr id="14" name="Graphic 13" descr="Email outline">
            <a:extLst>
              <a:ext uri="{FF2B5EF4-FFF2-40B4-BE49-F238E27FC236}">
                <a16:creationId xmlns:a16="http://schemas.microsoft.com/office/drawing/2014/main" id="{D6C40A29-8B39-1E7C-4F0E-12068D0D4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9117" y="1567225"/>
            <a:ext cx="405655" cy="405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A7510-85AD-B638-8E73-289FD1242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313" y="4358602"/>
            <a:ext cx="508763" cy="508763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EEF8F89-34AE-F935-0A71-AC43B7267E20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-7-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26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FDEFF4-E934-E6B8-AA8B-278DBFD2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7" y="1891732"/>
            <a:ext cx="2129575" cy="3213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2" name="Google Shape;192;p25"/>
          <p:cNvSpPr/>
          <p:nvPr/>
        </p:nvSpPr>
        <p:spPr>
          <a:xfrm>
            <a:off x="5505914" y="4664607"/>
            <a:ext cx="3208421" cy="986597"/>
          </a:xfrm>
          <a:custGeom>
            <a:avLst/>
            <a:gdLst/>
            <a:ahLst/>
            <a:cxnLst/>
            <a:rect l="l" t="t" r="r" b="b"/>
            <a:pathLst>
              <a:path w="6416842" h="4114800" extrusionOk="0">
                <a:moveTo>
                  <a:pt x="0" y="0"/>
                </a:moveTo>
                <a:lnTo>
                  <a:pt x="6416842" y="0"/>
                </a:lnTo>
                <a:lnTo>
                  <a:pt x="6416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193" name="Google Shape;193;p25"/>
          <p:cNvSpPr/>
          <p:nvPr/>
        </p:nvSpPr>
        <p:spPr>
          <a:xfrm>
            <a:off x="7668262" y="-732606"/>
            <a:ext cx="3657600" cy="1906524"/>
          </a:xfrm>
          <a:custGeom>
            <a:avLst/>
            <a:gdLst/>
            <a:ahLst/>
            <a:cxnLst/>
            <a:rect l="l" t="t" r="r" b="b"/>
            <a:pathLst>
              <a:path w="7315200" h="3813048" extrusionOk="0">
                <a:moveTo>
                  <a:pt x="0" y="0"/>
                </a:moveTo>
                <a:lnTo>
                  <a:pt x="7315200" y="0"/>
                </a:lnTo>
                <a:lnTo>
                  <a:pt x="7315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94" name="Google Shape;194;p25"/>
          <p:cNvSpPr/>
          <p:nvPr/>
        </p:nvSpPr>
        <p:spPr>
          <a:xfrm>
            <a:off x="126281" y="-1002003"/>
            <a:ext cx="3657600" cy="1690021"/>
          </a:xfrm>
          <a:custGeom>
            <a:avLst/>
            <a:gdLst/>
            <a:ahLst/>
            <a:cxnLst/>
            <a:rect l="l" t="t" r="r" b="b"/>
            <a:pathLst>
              <a:path w="7315200" h="3380042" extrusionOk="0">
                <a:moveTo>
                  <a:pt x="0" y="0"/>
                </a:moveTo>
                <a:lnTo>
                  <a:pt x="7315200" y="0"/>
                </a:lnTo>
                <a:lnTo>
                  <a:pt x="7315200" y="3380041"/>
                </a:lnTo>
                <a:lnTo>
                  <a:pt x="0" y="338004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Google Shape;302;p33">
            <a:extLst>
              <a:ext uri="{FF2B5EF4-FFF2-40B4-BE49-F238E27FC236}">
                <a16:creationId xmlns:a16="http://schemas.microsoft.com/office/drawing/2014/main" id="{D59BBE8E-9A0B-79CB-D962-6350464DFAAC}"/>
              </a:ext>
            </a:extLst>
          </p:cNvPr>
          <p:cNvSpPr txBox="1"/>
          <p:nvPr/>
        </p:nvSpPr>
        <p:spPr>
          <a:xfrm>
            <a:off x="2923827" y="331879"/>
            <a:ext cx="329634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538D6D"/>
                </a:solidFill>
                <a:latin typeface="Paytone One"/>
              </a:rPr>
              <a:t>Motivation </a:t>
            </a:r>
            <a:r>
              <a:rPr lang="en-US" sz="1800" dirty="0">
                <a:solidFill>
                  <a:srgbClr val="538D6D"/>
                </a:solidFill>
                <a:latin typeface="Paytone One"/>
              </a:rPr>
              <a:t>(cont.)</a:t>
            </a:r>
            <a:endParaRPr sz="3200" dirty="0">
              <a:solidFill>
                <a:srgbClr val="538D6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C3112-0A4D-97BD-3F20-CC70192F3A90}"/>
              </a:ext>
            </a:extLst>
          </p:cNvPr>
          <p:cNvSpPr txBox="1"/>
          <p:nvPr/>
        </p:nvSpPr>
        <p:spPr>
          <a:xfrm>
            <a:off x="1625950" y="858571"/>
            <a:ext cx="589209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20000"/>
              </a:lnSpc>
              <a:buNone/>
              <a:defRPr sz="1600" b="1">
                <a:solidFill>
                  <a:srgbClr val="37735B"/>
                </a:solidFill>
                <a:latin typeface="Arimo SemiBold"/>
                <a:ea typeface="Arimo SemiBold"/>
                <a:cs typeface="Arimo SemiBold"/>
              </a:defRPr>
            </a:lvl1pPr>
          </a:lstStyle>
          <a:p>
            <a:r>
              <a:rPr lang="en-US" dirty="0"/>
              <a:t>IMS Stations and Recorded Parameters</a:t>
            </a:r>
            <a:endParaRPr lang="he-IL" sz="1400" dirty="0"/>
          </a:p>
        </p:txBody>
      </p:sp>
      <p:pic>
        <p:nvPicPr>
          <p:cNvPr id="9" name="Picture 8" descr="A map of israel with blue circles&#10;&#10;Description automatically generated">
            <a:extLst>
              <a:ext uri="{FF2B5EF4-FFF2-40B4-BE49-F238E27FC236}">
                <a16:creationId xmlns:a16="http://schemas.microsoft.com/office/drawing/2014/main" id="{899C6751-216D-2038-637B-4DC1D9570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522" y="1288797"/>
            <a:ext cx="1959824" cy="386911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20D90-9D93-624F-7862-B0EE36A34A0C}"/>
              </a:ext>
            </a:extLst>
          </p:cNvPr>
          <p:cNvSpPr txBox="1"/>
          <p:nvPr/>
        </p:nvSpPr>
        <p:spPr>
          <a:xfrm>
            <a:off x="2462826" y="1364801"/>
            <a:ext cx="4660988" cy="24577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/>
              <a:t>IMS operates 82 weather measurement stations across Israel.</a:t>
            </a:r>
          </a:p>
          <a:p>
            <a:pPr marL="171450" lvl="1" indent="-1714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They measure key weather parameters, including: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Temperature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Humidity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Wind direction and speed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Radiation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Pressure</a:t>
            </a:r>
          </a:p>
          <a:p>
            <a:pPr marL="517525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Precipitation</a:t>
            </a:r>
          </a:p>
        </p:txBody>
      </p:sp>
      <p:sp>
        <p:nvSpPr>
          <p:cNvPr id="10" name="Google Shape;311;p34">
            <a:extLst>
              <a:ext uri="{FF2B5EF4-FFF2-40B4-BE49-F238E27FC236}">
                <a16:creationId xmlns:a16="http://schemas.microsoft.com/office/drawing/2014/main" id="{F05A5C60-B765-E6EE-7B44-6669EB14FB07}"/>
              </a:ext>
            </a:extLst>
          </p:cNvPr>
          <p:cNvSpPr/>
          <p:nvPr/>
        </p:nvSpPr>
        <p:spPr>
          <a:xfrm rot="2149792">
            <a:off x="7222737" y="1178989"/>
            <a:ext cx="314487" cy="371624"/>
          </a:xfrm>
          <a:custGeom>
            <a:avLst/>
            <a:gdLst/>
            <a:ahLst/>
            <a:cxnLst/>
            <a:rect l="l" t="t" r="r" b="b"/>
            <a:pathLst>
              <a:path w="1643136" h="1941668" extrusionOk="0">
                <a:moveTo>
                  <a:pt x="0" y="0"/>
                </a:moveTo>
                <a:lnTo>
                  <a:pt x="1643136" y="0"/>
                </a:lnTo>
                <a:lnTo>
                  <a:pt x="1643136" y="1941668"/>
                </a:lnTo>
                <a:lnTo>
                  <a:pt x="0" y="1941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5EE2517-024F-FA11-BBC7-ECC12560AD28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-8-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0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EFFF"/>
            </a:gs>
            <a:gs pos="100000">
              <a:srgbClr val="94B9FF"/>
            </a:gs>
          </a:gsLst>
          <a:lin ang="0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1861463" y="2783407"/>
            <a:ext cx="8126517" cy="2822118"/>
          </a:xfrm>
          <a:custGeom>
            <a:avLst/>
            <a:gdLst/>
            <a:ahLst/>
            <a:cxnLst/>
            <a:rect l="l" t="t" r="r" b="b"/>
            <a:pathLst>
              <a:path w="16253034" h="5644235" extrusionOk="0">
                <a:moveTo>
                  <a:pt x="0" y="0"/>
                </a:moveTo>
                <a:lnTo>
                  <a:pt x="16253034" y="0"/>
                </a:lnTo>
                <a:lnTo>
                  <a:pt x="16253034" y="5644235"/>
                </a:lnTo>
                <a:lnTo>
                  <a:pt x="0" y="564423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1" name="Google Shape;331;p36"/>
          <p:cNvSpPr/>
          <p:nvPr/>
        </p:nvSpPr>
        <p:spPr>
          <a:xfrm rot="10716083">
            <a:off x="-1825530" y="-986048"/>
            <a:ext cx="5678814" cy="1972098"/>
          </a:xfrm>
          <a:custGeom>
            <a:avLst/>
            <a:gdLst/>
            <a:ahLst/>
            <a:cxnLst/>
            <a:rect l="l" t="t" r="r" b="b"/>
            <a:pathLst>
              <a:path w="11357629" h="3944195" extrusionOk="0">
                <a:moveTo>
                  <a:pt x="0" y="0"/>
                </a:moveTo>
                <a:lnTo>
                  <a:pt x="11357629" y="0"/>
                </a:lnTo>
                <a:lnTo>
                  <a:pt x="11357629" y="3944194"/>
                </a:lnTo>
                <a:lnTo>
                  <a:pt x="0" y="39441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32" name="Google Shape;332;p36"/>
          <p:cNvSpPr/>
          <p:nvPr/>
        </p:nvSpPr>
        <p:spPr>
          <a:xfrm rot="-716229">
            <a:off x="-519333" y="4319487"/>
            <a:ext cx="1331173" cy="1169768"/>
          </a:xfrm>
          <a:custGeom>
            <a:avLst/>
            <a:gdLst/>
            <a:ahLst/>
            <a:cxnLst/>
            <a:rect l="l" t="t" r="r" b="b"/>
            <a:pathLst>
              <a:path w="2662346" h="2339536" extrusionOk="0">
                <a:moveTo>
                  <a:pt x="0" y="0"/>
                </a:moveTo>
                <a:lnTo>
                  <a:pt x="2662346" y="0"/>
                </a:lnTo>
                <a:lnTo>
                  <a:pt x="2662346" y="2339537"/>
                </a:lnTo>
                <a:lnTo>
                  <a:pt x="0" y="2339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5" name="Google Shape;175;p24">
            <a:extLst>
              <a:ext uri="{FF2B5EF4-FFF2-40B4-BE49-F238E27FC236}">
                <a16:creationId xmlns:a16="http://schemas.microsoft.com/office/drawing/2014/main" id="{5653E175-8BBD-E9AE-F0B2-C13FA34ACD6D}"/>
              </a:ext>
            </a:extLst>
          </p:cNvPr>
          <p:cNvSpPr txBox="1"/>
          <p:nvPr/>
        </p:nvSpPr>
        <p:spPr>
          <a:xfrm>
            <a:off x="370415" y="1306079"/>
            <a:ext cx="812651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n w="9525">
                  <a:solidFill>
                    <a:schemeClr val="bg1"/>
                  </a:solidFill>
                </a:ln>
                <a:solidFill>
                  <a:srgbClr val="EB6B31"/>
                </a:solidFill>
                <a:latin typeface="Paytone One"/>
                <a:sym typeface="Paytone One"/>
              </a:rPr>
              <a:t>Progress  and  Achievements</a:t>
            </a:r>
          </a:p>
        </p:txBody>
      </p:sp>
      <p:sp>
        <p:nvSpPr>
          <p:cNvPr id="2" name="Google Shape;2227;p48">
            <a:extLst>
              <a:ext uri="{FF2B5EF4-FFF2-40B4-BE49-F238E27FC236}">
                <a16:creationId xmlns:a16="http://schemas.microsoft.com/office/drawing/2014/main" id="{1EFFB2AA-DC98-04F8-6868-EA9615412F68}"/>
              </a:ext>
            </a:extLst>
          </p:cNvPr>
          <p:cNvSpPr/>
          <p:nvPr/>
        </p:nvSpPr>
        <p:spPr>
          <a:xfrm>
            <a:off x="7819193" y="-432908"/>
            <a:ext cx="1930556" cy="1701727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18;p35">
            <a:extLst>
              <a:ext uri="{FF2B5EF4-FFF2-40B4-BE49-F238E27FC236}">
                <a16:creationId xmlns:a16="http://schemas.microsoft.com/office/drawing/2014/main" id="{966FA89E-8499-23C1-8EA6-FBDCFCE7A19D}"/>
              </a:ext>
            </a:extLst>
          </p:cNvPr>
          <p:cNvSpPr/>
          <p:nvPr/>
        </p:nvSpPr>
        <p:spPr>
          <a:xfrm>
            <a:off x="5720317" y="3280066"/>
            <a:ext cx="2910890" cy="1828800"/>
          </a:xfrm>
          <a:custGeom>
            <a:avLst/>
            <a:gdLst/>
            <a:ahLst/>
            <a:cxnLst/>
            <a:rect l="l" t="t" r="r" b="b"/>
            <a:pathLst>
              <a:path w="2860818" h="860855" extrusionOk="0">
                <a:moveTo>
                  <a:pt x="0" y="0"/>
                </a:moveTo>
                <a:lnTo>
                  <a:pt x="2860818" y="0"/>
                </a:lnTo>
                <a:lnTo>
                  <a:pt x="2860818" y="860855"/>
                </a:lnTo>
                <a:lnTo>
                  <a:pt x="0" y="8608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Project 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Motivation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Progress and Achievements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Proposed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System Goals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Website Interface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F35239C-84A7-5810-06F5-27FB73C83135}"/>
              </a:ext>
            </a:extLst>
          </p:cNvPr>
          <p:cNvSpPr txBox="1"/>
          <p:nvPr/>
        </p:nvSpPr>
        <p:spPr>
          <a:xfrm>
            <a:off x="3982135" y="4881890"/>
            <a:ext cx="4206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-9-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639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86D46"/>
      </a:dk1>
      <a:lt1>
        <a:srgbClr val="CDEFFF"/>
      </a:lt1>
      <a:dk2>
        <a:srgbClr val="191919"/>
      </a:dk2>
      <a:lt2>
        <a:srgbClr val="FABB17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4142</TotalTime>
  <Words>1571</Words>
  <Application>Microsoft Office PowerPoint</Application>
  <PresentationFormat>‫הצגה על המסך (16:9)</PresentationFormat>
  <Paragraphs>265</Paragraphs>
  <Slides>38</Slides>
  <Notes>38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38</vt:i4>
      </vt:variant>
    </vt:vector>
  </HeadingPairs>
  <TitlesOfParts>
    <vt:vector size="48" baseType="lpstr">
      <vt:lpstr>Wingdings</vt:lpstr>
      <vt:lpstr>Arimo</vt:lpstr>
      <vt:lpstr>Cambria Math</vt:lpstr>
      <vt:lpstr>Courier New</vt:lpstr>
      <vt:lpstr>Arimo SemiBold</vt:lpstr>
      <vt:lpstr>Arial</vt:lpstr>
      <vt:lpstr>Paytone One</vt:lpstr>
      <vt:lpstr>Calibri</vt:lpstr>
      <vt:lpstr>Simple Light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דור דוד שבת</cp:lastModifiedBy>
  <cp:revision>46</cp:revision>
  <dcterms:modified xsi:type="dcterms:W3CDTF">2024-09-21T14:38:38Z</dcterms:modified>
</cp:coreProperties>
</file>